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8" r:id="rId1"/>
  </p:sldMasterIdLst>
  <p:notesMasterIdLst>
    <p:notesMasterId r:id="rId21"/>
  </p:notesMasterIdLst>
  <p:sldIdLst>
    <p:sldId id="445" r:id="rId2"/>
    <p:sldId id="260" r:id="rId3"/>
    <p:sldId id="261" r:id="rId4"/>
    <p:sldId id="262" r:id="rId5"/>
    <p:sldId id="327" r:id="rId6"/>
    <p:sldId id="328" r:id="rId7"/>
    <p:sldId id="271" r:id="rId8"/>
    <p:sldId id="287" r:id="rId9"/>
    <p:sldId id="272" r:id="rId10"/>
    <p:sldId id="274" r:id="rId11"/>
    <p:sldId id="275" r:id="rId12"/>
    <p:sldId id="319" r:id="rId13"/>
    <p:sldId id="276" r:id="rId14"/>
    <p:sldId id="437" r:id="rId15"/>
    <p:sldId id="474" r:id="rId16"/>
    <p:sldId id="277" r:id="rId17"/>
    <p:sldId id="320" r:id="rId18"/>
    <p:sldId id="329" r:id="rId19"/>
    <p:sldId id="473" r:id="rId20"/>
  </p:sldIdLst>
  <p:sldSz cx="12192000" cy="6858000"/>
  <p:notesSz cx="6858000" cy="9144000"/>
  <p:embeddedFontLst>
    <p:embeddedFont>
      <p:font typeface="Proxima Nova Semibold" panose="02000506030000020004" charset="0"/>
      <p:regular r:id="rId22"/>
      <p:bold r:id="rId23"/>
      <p:italic r:id="rId24"/>
      <p:boldItalic r:id="rId25"/>
    </p:embeddedFont>
    <p:embeddedFont>
      <p:font typeface="Verdana" panose="020B0604030504040204" pitchFamily="34" charset="0"/>
      <p:regular r:id="rId26"/>
      <p:bold r:id="rId27"/>
      <p:italic r:id="rId28"/>
      <p:boldItalic r:id="rId29"/>
    </p:embeddedFont>
    <p:embeddedFont>
      <p:font typeface="Proxima Nova Light" panose="0200050603000002000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Proxima Nova" panose="020B0604020202020204" charset="0"/>
      <p:regular r:id="rId38"/>
      <p:bold r:id="rId39"/>
      <p:italic r:id="rId40"/>
      <p:boldItalic r:id="rId41"/>
    </p:embeddedFont>
    <p:embeddedFont>
      <p:font typeface="Microsoft Sans Serif" panose="020B0604020202020204" pitchFamily="34" charset="0"/>
      <p:regular r:id="rId4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20ADE1E-7947-4D18-83E5-09DEB385A036}">
          <p14:sldIdLst>
            <p14:sldId id="445"/>
            <p14:sldId id="260"/>
            <p14:sldId id="261"/>
            <p14:sldId id="262"/>
            <p14:sldId id="327"/>
            <p14:sldId id="328"/>
            <p14:sldId id="271"/>
            <p14:sldId id="287"/>
            <p14:sldId id="272"/>
            <p14:sldId id="274"/>
            <p14:sldId id="275"/>
            <p14:sldId id="319"/>
            <p14:sldId id="276"/>
            <p14:sldId id="437"/>
            <p14:sldId id="474"/>
            <p14:sldId id="277"/>
            <p14:sldId id="320"/>
            <p14:sldId id="329"/>
            <p14:sldId id="473"/>
          </p14:sldIdLst>
        </p14:section>
      </p14:sectionLst>
    </p:ex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Горюнов Игорь Владимирович" initials="ГИВ" lastIdx="1" clrIdx="0">
    <p:extLst>
      <p:ext uri="{19B8F6BF-5375-455C-9EA6-DF929625EA0E}">
        <p15:presenceInfo xmlns:p15="http://schemas.microsoft.com/office/powerpoint/2012/main" xmlns="" userId="S-1-5-21-466212886-3198920312-3094323111-129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3A0"/>
    <a:srgbClr val="C32420"/>
    <a:srgbClr val="000000"/>
    <a:srgbClr val="E12726"/>
    <a:srgbClr val="E2231A"/>
    <a:srgbClr val="1945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22" autoAdjust="0"/>
    <p:restoredTop sz="94660"/>
  </p:normalViewPr>
  <p:slideViewPr>
    <p:cSldViewPr snapToGrid="0">
      <p:cViewPr>
        <p:scale>
          <a:sx n="50" d="100"/>
          <a:sy n="50" d="100"/>
        </p:scale>
        <p:origin x="-1236" y="-59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Лист3!$C$5</c:f>
              <c:strCache>
                <c:ptCount val="1"/>
                <c:pt idx="0">
                  <c:v>2005</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Лист3!$D$5</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0-F189-400F-8293-CCCB3D79F629}"/>
            </c:ext>
          </c:extLst>
        </c:ser>
        <c:ser>
          <c:idx val="1"/>
          <c:order val="1"/>
          <c:tx>
            <c:strRef>
              <c:f>Лист3!$C$6</c:f>
              <c:strCache>
                <c:ptCount val="1"/>
                <c:pt idx="0">
                  <c:v>2006</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Лист3!$D$6</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F189-400F-8293-CCCB3D79F629}"/>
            </c:ext>
          </c:extLst>
        </c:ser>
        <c:ser>
          <c:idx val="2"/>
          <c:order val="2"/>
          <c:tx>
            <c:strRef>
              <c:f>Лист3!$C$7</c:f>
              <c:strCache>
                <c:ptCount val="1"/>
                <c:pt idx="0">
                  <c:v>2011</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Лист3!$D$7</c:f>
              <c:numCache>
                <c:formatCode>General</c:formatCode>
                <c:ptCount val="1"/>
                <c:pt idx="0">
                  <c:v>4</c:v>
                </c:pt>
              </c:numCache>
            </c:numRef>
          </c:val>
          <c:extLst xmlns:c16r2="http://schemas.microsoft.com/office/drawing/2015/06/chart">
            <c:ext xmlns:c16="http://schemas.microsoft.com/office/drawing/2014/chart" uri="{C3380CC4-5D6E-409C-BE32-E72D297353CC}">
              <c16:uniqueId val="{00000002-F189-400F-8293-CCCB3D79F629}"/>
            </c:ext>
          </c:extLst>
        </c:ser>
        <c:ser>
          <c:idx val="3"/>
          <c:order val="3"/>
          <c:tx>
            <c:strRef>
              <c:f>Лист3!$C$8</c:f>
              <c:strCache>
                <c:ptCount val="1"/>
                <c:pt idx="0">
                  <c:v>2016</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Лист3!$D$8</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3-F189-400F-8293-CCCB3D79F629}"/>
            </c:ext>
          </c:extLst>
        </c:ser>
        <c:ser>
          <c:idx val="4"/>
          <c:order val="4"/>
          <c:tx>
            <c:strRef>
              <c:f>Лист3!$C$9</c:f>
              <c:strCache>
                <c:ptCount val="1"/>
                <c:pt idx="0">
                  <c:v>2017</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Лист3!$D$9</c:f>
              <c:numCache>
                <c:formatCode>General</c:formatCode>
                <c:ptCount val="1"/>
                <c:pt idx="0">
                  <c:v>5</c:v>
                </c:pt>
              </c:numCache>
            </c:numRef>
          </c:val>
          <c:extLst xmlns:c16r2="http://schemas.microsoft.com/office/drawing/2015/06/chart">
            <c:ext xmlns:c16="http://schemas.microsoft.com/office/drawing/2014/chart" uri="{C3380CC4-5D6E-409C-BE32-E72D297353CC}">
              <c16:uniqueId val="{00000004-F189-400F-8293-CCCB3D79F629}"/>
            </c:ext>
          </c:extLst>
        </c:ser>
        <c:ser>
          <c:idx val="5"/>
          <c:order val="5"/>
          <c:tx>
            <c:strRef>
              <c:f>Лист3!$C$10</c:f>
              <c:strCache>
                <c:ptCount val="1"/>
                <c:pt idx="0">
                  <c:v>2018</c:v>
                </c:pt>
              </c:strCache>
            </c:strRef>
          </c:tx>
          <c:spPr>
            <a:solidFill>
              <a:srgbClr val="0033A0"/>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Лист3!$D$10</c:f>
              <c:numCache>
                <c:formatCode>General</c:formatCode>
                <c:ptCount val="1"/>
                <c:pt idx="0">
                  <c:v>15</c:v>
                </c:pt>
              </c:numCache>
            </c:numRef>
          </c:val>
          <c:extLst xmlns:c16r2="http://schemas.microsoft.com/office/drawing/2015/06/chart">
            <c:ext xmlns:c16="http://schemas.microsoft.com/office/drawing/2014/chart" uri="{C3380CC4-5D6E-409C-BE32-E72D297353CC}">
              <c16:uniqueId val="{00000005-F189-400F-8293-CCCB3D79F629}"/>
            </c:ext>
          </c:extLst>
        </c:ser>
        <c:ser>
          <c:idx val="6"/>
          <c:order val="6"/>
          <c:tx>
            <c:strRef>
              <c:f>Лист3!$C$11</c:f>
              <c:strCache>
                <c:ptCount val="1"/>
                <c:pt idx="0">
                  <c:v>2019</c:v>
                </c:pt>
              </c:strCache>
            </c:strRef>
          </c:tx>
          <c:spPr>
            <a:solidFill>
              <a:srgbClr val="E2231A"/>
            </a:solidFill>
            <a:ln>
              <a:noFill/>
            </a:ln>
            <a:effectLst>
              <a:outerShdw blurRad="40000" dist="23000" dir="5400000" rotWithShape="0">
                <a:srgbClr val="000000">
                  <a:alpha val="35000"/>
                </a:srgbClr>
              </a:outerShdw>
            </a:effectLst>
          </c:spPr>
          <c:invertIfNegative val="0"/>
          <c:dPt>
            <c:idx val="0"/>
            <c:invertIfNegative val="0"/>
            <c:bubble3D val="0"/>
            <c:spPr>
              <a:solidFill>
                <a:srgbClr val="C32420"/>
              </a:solidFill>
              <a:ln>
                <a:noFill/>
              </a:ln>
              <a:effectLst>
                <a:outerShdw blurRad="40000" dist="23000" dir="5400000" rotWithShape="0">
                  <a:srgbClr val="000000">
                    <a:alpha val="35000"/>
                  </a:srgbClr>
                </a:outerShdw>
              </a:effectLst>
            </c:spPr>
            <c:extLst xmlns:c16r2="http://schemas.microsoft.com/office/drawing/2015/06/chart">
              <c:ext xmlns:c16="http://schemas.microsoft.com/office/drawing/2014/chart" uri="{C3380CC4-5D6E-409C-BE32-E72D297353CC}">
                <c16:uniqueId val="{00000000-B650-4A4F-9AED-B22885307438}"/>
              </c:ext>
            </c:extLst>
          </c:dPt>
          <c:dLbls>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Лист3!$D$11</c:f>
              <c:numCache>
                <c:formatCode>General</c:formatCode>
                <c:ptCount val="1"/>
                <c:pt idx="0">
                  <c:v>37</c:v>
                </c:pt>
              </c:numCache>
            </c:numRef>
          </c:val>
          <c:extLst xmlns:c16r2="http://schemas.microsoft.com/office/drawing/2015/06/chart">
            <c:ext xmlns:c16="http://schemas.microsoft.com/office/drawing/2014/chart" uri="{C3380CC4-5D6E-409C-BE32-E72D297353CC}">
              <c16:uniqueId val="{00000006-F189-400F-8293-CCCB3D79F629}"/>
            </c:ext>
          </c:extLst>
        </c:ser>
        <c:dLbls>
          <c:showLegendKey val="0"/>
          <c:showVal val="1"/>
          <c:showCatName val="0"/>
          <c:showSerName val="0"/>
          <c:showPercent val="0"/>
          <c:showBubbleSize val="0"/>
        </c:dLbls>
        <c:gapWidth val="150"/>
        <c:overlap val="-25"/>
        <c:axId val="136198016"/>
        <c:axId val="136199552"/>
      </c:barChart>
      <c:catAx>
        <c:axId val="136198016"/>
        <c:scaling>
          <c:orientation val="minMax"/>
        </c:scaling>
        <c:delete val="0"/>
        <c:axPos val="b"/>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crossAx val="136199552"/>
        <c:crosses val="autoZero"/>
        <c:auto val="1"/>
        <c:lblAlgn val="ctr"/>
        <c:lblOffset val="100"/>
        <c:noMultiLvlLbl val="0"/>
      </c:catAx>
      <c:valAx>
        <c:axId val="136199552"/>
        <c:scaling>
          <c:orientation val="minMax"/>
        </c:scaling>
        <c:delete val="1"/>
        <c:axPos val="l"/>
        <c:numFmt formatCode="General" sourceLinked="1"/>
        <c:majorTickMark val="none"/>
        <c:minorTickMark val="none"/>
        <c:tickLblPos val="nextTo"/>
        <c:crossAx val="136198016"/>
        <c:crosses val="autoZero"/>
        <c:crossBetween val="between"/>
      </c:valAx>
      <c:spPr>
        <a:noFill/>
        <a:ln>
          <a:noFill/>
        </a:ln>
        <a:effectLst/>
      </c:spPr>
    </c:plotArea>
    <c:legend>
      <c:legendPos val="t"/>
      <c:layout>
        <c:manualLayout>
          <c:xMode val="edge"/>
          <c:yMode val="edge"/>
          <c:x val="7.8558645425484339E-4"/>
          <c:y val="1.4932623883458122E-2"/>
          <c:w val="0.94191531206475598"/>
          <c:h val="8.0807247456897713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Proxima Nova Semibold" panose="02000506030000020004" pitchFamily="2" charset="0"/>
              <a:ea typeface="+mn-ea"/>
              <a:cs typeface="+mn-cs"/>
            </a:defRPr>
          </a:pPr>
          <a:endParaRPr lang="ru-RU"/>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i="0">
          <a:latin typeface="Proxima Nova Semibold" panose="02000506030000020004" pitchFamily="2" charset="0"/>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Proxima Nova" panose="02000506030000020004" pitchFamily="2" charset="0"/>
              </a:defRPr>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Proxima Nova" panose="02000506030000020004" pitchFamily="2" charset="0"/>
              </a:defRPr>
            </a:lvl1pPr>
          </a:lstStyle>
          <a:p>
            <a:fld id="{7851C1FD-EB33-4AC0-AD7E-1CB0C8F648CE}" type="datetimeFigureOut">
              <a:rPr lang="ru-RU" smtClean="0"/>
              <a:pPr/>
              <a:t>06.12.2019</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Proxima Nova" panose="02000506030000020004" pitchFamily="2" charset="0"/>
              </a:defRPr>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Proxima Nova" panose="02000506030000020004" pitchFamily="2" charset="0"/>
              </a:defRPr>
            </a:lvl1pPr>
          </a:lstStyle>
          <a:p>
            <a:fld id="{F6F20885-9F81-48CA-AC62-973EFD2CB7D9}" type="slidenum">
              <a:rPr lang="ru-RU" smtClean="0"/>
              <a:pPr/>
              <a:t>‹#›</a:t>
            </a:fld>
            <a:endParaRPr lang="ru-RU" dirty="0"/>
          </a:p>
        </p:txBody>
      </p:sp>
    </p:spTree>
    <p:extLst>
      <p:ext uri="{BB962C8B-B14F-4D97-AF65-F5344CB8AC3E}">
        <p14:creationId xmlns:p14="http://schemas.microsoft.com/office/powerpoint/2010/main" val="260323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Proxima Nova" panose="02000506030000020004" pitchFamily="2" charset="0"/>
        <a:ea typeface="+mn-ea"/>
        <a:cs typeface="+mn-cs"/>
      </a:defRPr>
    </a:lvl1pPr>
    <a:lvl2pPr marL="457200" algn="l" defTabSz="914400" rtl="0" eaLnBrk="1" latinLnBrk="0" hangingPunct="1">
      <a:defRPr sz="1200" b="0" i="0" kern="1200">
        <a:solidFill>
          <a:schemeClr val="tx1"/>
        </a:solidFill>
        <a:latin typeface="Proxima Nova" panose="02000506030000020004" pitchFamily="2" charset="0"/>
        <a:ea typeface="+mn-ea"/>
        <a:cs typeface="+mn-cs"/>
      </a:defRPr>
    </a:lvl2pPr>
    <a:lvl3pPr marL="914400" algn="l" defTabSz="914400" rtl="0" eaLnBrk="1" latinLnBrk="0" hangingPunct="1">
      <a:defRPr sz="1200" b="0" i="0" kern="1200">
        <a:solidFill>
          <a:schemeClr val="tx1"/>
        </a:solidFill>
        <a:latin typeface="Proxima Nova" panose="02000506030000020004" pitchFamily="2" charset="0"/>
        <a:ea typeface="+mn-ea"/>
        <a:cs typeface="+mn-cs"/>
      </a:defRPr>
    </a:lvl3pPr>
    <a:lvl4pPr marL="1371600" algn="l" defTabSz="914400" rtl="0" eaLnBrk="1" latinLnBrk="0" hangingPunct="1">
      <a:defRPr sz="1200" b="0" i="0" kern="1200">
        <a:solidFill>
          <a:schemeClr val="tx1"/>
        </a:solidFill>
        <a:latin typeface="Proxima Nova" panose="02000506030000020004" pitchFamily="2" charset="0"/>
        <a:ea typeface="+mn-ea"/>
        <a:cs typeface="+mn-cs"/>
      </a:defRPr>
    </a:lvl4pPr>
    <a:lvl5pPr marL="1828800" algn="l" defTabSz="914400" rtl="0" eaLnBrk="1" latinLnBrk="0" hangingPunct="1">
      <a:defRPr sz="1200" b="0" i="0" kern="1200">
        <a:solidFill>
          <a:schemeClr val="tx1"/>
        </a:solidFill>
        <a:latin typeface="Proxima Nova" panose="0200050603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979D8ED3-2F02-3148-95E7-DD72FD87E2E5}" type="slidenum">
              <a:rPr lang="ru-RU" smtClean="0"/>
              <a:t>1</a:t>
            </a:fld>
            <a:endParaRPr lang="ru-RU"/>
          </a:p>
        </p:txBody>
      </p:sp>
    </p:spTree>
    <p:extLst>
      <p:ext uri="{BB962C8B-B14F-4D97-AF65-F5344CB8AC3E}">
        <p14:creationId xmlns:p14="http://schemas.microsoft.com/office/powerpoint/2010/main" val="1287575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19</a:t>
            </a:fld>
            <a:endParaRPr lang="ru-RU"/>
          </a:p>
        </p:txBody>
      </p:sp>
    </p:spTree>
    <p:extLst>
      <p:ext uri="{BB962C8B-B14F-4D97-AF65-F5344CB8AC3E}">
        <p14:creationId xmlns:p14="http://schemas.microsoft.com/office/powerpoint/2010/main" val="1838409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7</a:t>
            </a:fld>
            <a:endParaRPr lang="ru-RU"/>
          </a:p>
        </p:txBody>
      </p:sp>
    </p:spTree>
    <p:extLst>
      <p:ext uri="{BB962C8B-B14F-4D97-AF65-F5344CB8AC3E}">
        <p14:creationId xmlns:p14="http://schemas.microsoft.com/office/powerpoint/2010/main" val="1097833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9</a:t>
            </a:fld>
            <a:endParaRPr lang="ru-RU"/>
          </a:p>
        </p:txBody>
      </p:sp>
    </p:spTree>
    <p:extLst>
      <p:ext uri="{BB962C8B-B14F-4D97-AF65-F5344CB8AC3E}">
        <p14:creationId xmlns:p14="http://schemas.microsoft.com/office/powerpoint/2010/main" val="1562402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10</a:t>
            </a:fld>
            <a:endParaRPr lang="ru-RU"/>
          </a:p>
        </p:txBody>
      </p:sp>
    </p:spTree>
    <p:extLst>
      <p:ext uri="{BB962C8B-B14F-4D97-AF65-F5344CB8AC3E}">
        <p14:creationId xmlns:p14="http://schemas.microsoft.com/office/powerpoint/2010/main" val="4209453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11</a:t>
            </a:fld>
            <a:endParaRPr lang="ru-RU"/>
          </a:p>
        </p:txBody>
      </p:sp>
    </p:spTree>
    <p:extLst>
      <p:ext uri="{BB962C8B-B14F-4D97-AF65-F5344CB8AC3E}">
        <p14:creationId xmlns:p14="http://schemas.microsoft.com/office/powerpoint/2010/main" val="1502959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t>13</a:t>
            </a:fld>
            <a:endParaRPr lang="ru-RU"/>
          </a:p>
        </p:txBody>
      </p:sp>
    </p:spTree>
    <p:extLst>
      <p:ext uri="{BB962C8B-B14F-4D97-AF65-F5344CB8AC3E}">
        <p14:creationId xmlns:p14="http://schemas.microsoft.com/office/powerpoint/2010/main" val="1609602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fld id="{172D3AC0-14D5-D044-8E62-C6F6D83E5630}" type="slidenum">
              <a:rPr lang="ru-RU" smtClean="0"/>
              <a:pPr/>
              <a:t>15</a:t>
            </a:fld>
            <a:endParaRPr lang="ru-RU" dirty="0"/>
          </a:p>
        </p:txBody>
      </p:sp>
    </p:spTree>
    <p:extLst>
      <p:ext uri="{BB962C8B-B14F-4D97-AF65-F5344CB8AC3E}">
        <p14:creationId xmlns:p14="http://schemas.microsoft.com/office/powerpoint/2010/main" val="144528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2D3AC0-14D5-D044-8E62-C6F6D83E5630}" type="slidenum">
              <a:rPr kumimoji="0" lang="ru-RU"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401141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2D3AC0-14D5-D044-8E62-C6F6D83E5630}" type="slidenum">
              <a:rPr kumimoji="0" lang="ru-RU"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ru-RU"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300912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0A8A203-12ED-C649-9A52-D42E21A902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5745" y="349070"/>
            <a:ext cx="1093295" cy="1079397"/>
          </a:xfrm>
          <a:prstGeom prst="rect">
            <a:avLst/>
          </a:prstGeom>
        </p:spPr>
      </p:pic>
      <p:sp>
        <p:nvSpPr>
          <p:cNvPr id="4" name="Rectangle 35">
            <a:extLst>
              <a:ext uri="{FF2B5EF4-FFF2-40B4-BE49-F238E27FC236}">
                <a16:creationId xmlns:a16="http://schemas.microsoft.com/office/drawing/2014/main" xmlns="" id="{6518449C-D4D4-2D48-87CB-5D3CA676B2C8}"/>
              </a:ext>
            </a:extLst>
          </p:cNvPr>
          <p:cNvSpPr/>
          <p:nvPr userDrawn="1"/>
        </p:nvSpPr>
        <p:spPr>
          <a:xfrm>
            <a:off x="-12032" y="6509084"/>
            <a:ext cx="357775" cy="36094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C283FB26-2861-914D-A101-F628D7F74167}" type="slidenum">
              <a:rPr lang="en-US" sz="1000" smtClean="0">
                <a:latin typeface="Proxima Nova Light" panose="02000506030000020004" pitchFamily="2" charset="0"/>
              </a:rPr>
              <a:t>‹#›</a:t>
            </a:fld>
            <a:endParaRPr lang="ru-RU" sz="1000" dirty="0">
              <a:latin typeface="Proxima Nova Light" panose="02000506030000020004" pitchFamily="2" charset="0"/>
            </a:endParaRPr>
          </a:p>
        </p:txBody>
      </p:sp>
      <p:pic>
        <p:nvPicPr>
          <p:cNvPr id="5" name="Picture 4">
            <a:extLst>
              <a:ext uri="{FF2B5EF4-FFF2-40B4-BE49-F238E27FC236}">
                <a16:creationId xmlns:a16="http://schemas.microsoft.com/office/drawing/2014/main" xmlns="" id="{132335C1-C159-FD41-9490-7CD60C4075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81976" y="349070"/>
            <a:ext cx="1064279" cy="1079397"/>
          </a:xfrm>
          <a:prstGeom prst="rect">
            <a:avLst/>
          </a:prstGeom>
        </p:spPr>
      </p:pic>
    </p:spTree>
    <p:extLst>
      <p:ext uri="{BB962C8B-B14F-4D97-AF65-F5344CB8AC3E}">
        <p14:creationId xmlns:p14="http://schemas.microsoft.com/office/powerpoint/2010/main" val="167227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5">
            <a:extLst>
              <a:ext uri="{FF2B5EF4-FFF2-40B4-BE49-F238E27FC236}">
                <a16:creationId xmlns:a16="http://schemas.microsoft.com/office/drawing/2014/main" xmlns="" id="{E22EC634-AEC6-7B4A-8387-BE791C753911}"/>
              </a:ext>
            </a:extLst>
          </p:cNvPr>
          <p:cNvSpPr/>
          <p:nvPr userDrawn="1"/>
        </p:nvSpPr>
        <p:spPr>
          <a:xfrm>
            <a:off x="-12032" y="6509084"/>
            <a:ext cx="357775" cy="36094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C283FB26-2861-914D-A101-F628D7F74167}" type="slidenum">
              <a:rPr lang="en-US" sz="1000" smtClean="0">
                <a:latin typeface="Proxima Nova Light" panose="02000506030000020004" pitchFamily="2" charset="0"/>
              </a:rPr>
              <a:t>‹#›</a:t>
            </a:fld>
            <a:endParaRPr lang="ru-RU" sz="1000" dirty="0">
              <a:latin typeface="Proxima Nova Light" panose="02000506030000020004" pitchFamily="2" charset="0"/>
            </a:endParaRPr>
          </a:p>
        </p:txBody>
      </p:sp>
      <p:pic>
        <p:nvPicPr>
          <p:cNvPr id="5" name="Picture 4">
            <a:extLst>
              <a:ext uri="{FF2B5EF4-FFF2-40B4-BE49-F238E27FC236}">
                <a16:creationId xmlns:a16="http://schemas.microsoft.com/office/drawing/2014/main" xmlns="" id="{65FD51B3-CDFC-AD4A-A2BE-1C7416219F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781976" y="349070"/>
            <a:ext cx="1064279" cy="1079397"/>
          </a:xfrm>
          <a:prstGeom prst="rect">
            <a:avLst/>
          </a:prstGeom>
        </p:spPr>
      </p:pic>
    </p:spTree>
    <p:extLst>
      <p:ext uri="{BB962C8B-B14F-4D97-AF65-F5344CB8AC3E}">
        <p14:creationId xmlns:p14="http://schemas.microsoft.com/office/powerpoint/2010/main" val="2728994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E50180A4-2863-F943-AF41-6DC51B6054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5745" y="349070"/>
            <a:ext cx="1093295" cy="1079397"/>
          </a:xfrm>
          <a:prstGeom prst="rect">
            <a:avLst/>
          </a:prstGeom>
        </p:spPr>
      </p:pic>
      <p:sp>
        <p:nvSpPr>
          <p:cNvPr id="7" name="Rectangle 35">
            <a:extLst>
              <a:ext uri="{FF2B5EF4-FFF2-40B4-BE49-F238E27FC236}">
                <a16:creationId xmlns:a16="http://schemas.microsoft.com/office/drawing/2014/main" xmlns="" id="{1E2B2221-4FB3-DE4C-A035-9A5D934AA178}"/>
              </a:ext>
            </a:extLst>
          </p:cNvPr>
          <p:cNvSpPr/>
          <p:nvPr userDrawn="1"/>
        </p:nvSpPr>
        <p:spPr>
          <a:xfrm>
            <a:off x="-12032" y="6509084"/>
            <a:ext cx="357775" cy="36094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C283FB26-2861-914D-A101-F628D7F74167}" type="slidenum">
              <a:rPr lang="en-US" sz="1000" smtClean="0">
                <a:latin typeface="Proxima Nova Light" panose="02000506030000020004" pitchFamily="2" charset="0"/>
              </a:rPr>
              <a:t>‹#›</a:t>
            </a:fld>
            <a:endParaRPr lang="ru-RU" sz="1000" dirty="0">
              <a:latin typeface="Proxima Nova Light" panose="02000506030000020004" pitchFamily="2" charset="0"/>
            </a:endParaRPr>
          </a:p>
        </p:txBody>
      </p:sp>
      <p:sp>
        <p:nvSpPr>
          <p:cNvPr id="8" name="Title 5">
            <a:extLst>
              <a:ext uri="{FF2B5EF4-FFF2-40B4-BE49-F238E27FC236}">
                <a16:creationId xmlns:a16="http://schemas.microsoft.com/office/drawing/2014/main" xmlns="" id="{A19CE799-1365-3E4D-A057-C9E3D7224DF6}"/>
              </a:ext>
            </a:extLst>
          </p:cNvPr>
          <p:cNvSpPr>
            <a:spLocks noGrp="1"/>
          </p:cNvSpPr>
          <p:nvPr>
            <p:ph type="title" hasCustomPrompt="1"/>
          </p:nvPr>
        </p:nvSpPr>
        <p:spPr>
          <a:xfrm>
            <a:off x="1665026" y="374009"/>
            <a:ext cx="9688773" cy="1049284"/>
          </a:xfrm>
          <a:prstGeom prst="rect">
            <a:avLst/>
          </a:prstGeom>
        </p:spPr>
        <p:txBody>
          <a:bodyPr lIns="0" tIns="0" rIns="0" bIns="0" anchor="ctr" anchorCtr="0"/>
          <a:lstStyle>
            <a:lvl1pPr>
              <a:defRPr sz="4000" b="1" i="0">
                <a:latin typeface="Proxima Nova Semibold" panose="02000506030000020004" pitchFamily="2" charset="0"/>
              </a:defRPr>
            </a:lvl1pPr>
          </a:lstStyle>
          <a:p>
            <a:r>
              <a:rPr lang="ru-RU" dirty="0"/>
              <a:t>НАЖМИТЕ</a:t>
            </a:r>
            <a:br>
              <a:rPr lang="ru-RU" dirty="0"/>
            </a:br>
            <a:r>
              <a:rPr lang="ru-RU" dirty="0"/>
              <a:t>ДЛЯ РЕДАКТИРОВАНИЯ</a:t>
            </a:r>
          </a:p>
        </p:txBody>
      </p:sp>
      <p:pic>
        <p:nvPicPr>
          <p:cNvPr id="6" name="Picture 5">
            <a:extLst>
              <a:ext uri="{FF2B5EF4-FFF2-40B4-BE49-F238E27FC236}">
                <a16:creationId xmlns:a16="http://schemas.microsoft.com/office/drawing/2014/main" xmlns="" id="{1DB2EEBD-D3AD-FD4F-B5EF-3813E4A1E6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37973" y="333369"/>
            <a:ext cx="1808284" cy="272948"/>
          </a:xfrm>
          <a:prstGeom prst="rect">
            <a:avLst/>
          </a:prstGeom>
        </p:spPr>
      </p:pic>
    </p:spTree>
    <p:extLst>
      <p:ext uri="{BB962C8B-B14F-4D97-AF65-F5344CB8AC3E}">
        <p14:creationId xmlns:p14="http://schemas.microsoft.com/office/powerpoint/2010/main" val="25669688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46828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4.tiff"/><Relationship Id="rId3" Type="http://schemas.openxmlformats.org/officeDocument/2006/relationships/image" Target="../media/image39.png"/><Relationship Id="rId7" Type="http://schemas.openxmlformats.org/officeDocument/2006/relationships/image" Target="../media/image43.tif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2.tiff"/><Relationship Id="rId5" Type="http://schemas.openxmlformats.org/officeDocument/2006/relationships/image" Target="../media/image41.tiff"/><Relationship Id="rId4" Type="http://schemas.openxmlformats.org/officeDocument/2006/relationships/image" Target="../media/image40.tiff"/></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1.sv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5.jpe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jpeg"/><Relationship Id="rId7" Type="http://schemas.openxmlformats.org/officeDocument/2006/relationships/image" Target="../media/image62.tiff"/><Relationship Id="rId2" Type="http://schemas.openxmlformats.org/officeDocument/2006/relationships/image" Target="../media/image57.jpeg"/><Relationship Id="rId1" Type="http://schemas.openxmlformats.org/officeDocument/2006/relationships/slideLayout" Target="../slideLayouts/slideLayout1.xml"/><Relationship Id="rId6" Type="http://schemas.openxmlformats.org/officeDocument/2006/relationships/image" Target="../media/image61.tiff"/><Relationship Id="rId5" Type="http://schemas.openxmlformats.org/officeDocument/2006/relationships/image" Target="../media/image60.tiff"/><Relationship Id="rId10" Type="http://schemas.openxmlformats.org/officeDocument/2006/relationships/image" Target="../media/image65.tiff"/><Relationship Id="rId4" Type="http://schemas.openxmlformats.org/officeDocument/2006/relationships/image" Target="../media/image59.tiff"/><Relationship Id="rId9" Type="http://schemas.openxmlformats.org/officeDocument/2006/relationships/image" Target="../media/image64.tiff"/></Relationships>
</file>

<file path=ppt/slides/_rels/slide1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4.svg"/><Relationship Id="rId5" Type="http://schemas.openxmlformats.org/officeDocument/2006/relationships/image" Target="../media/image7.jpeg"/><Relationship Id="rId10" Type="http://schemas.openxmlformats.org/officeDocument/2006/relationships/image" Target="../media/image10.png"/><Relationship Id="rId4" Type="http://schemas.openxmlformats.org/officeDocument/2006/relationships/image" Target="../media/image7.svg"/><Relationship Id="rId9" Type="http://schemas.openxmlformats.org/officeDocument/2006/relationships/image" Target="../media/image12.sv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image" Target="../media/image16.tiff"/><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9.tiff"/><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emf"/><Relationship Id="rId7" Type="http://schemas.openxmlformats.org/officeDocument/2006/relationships/image" Target="../media/image35.tiff"/><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emf"/><Relationship Id="rId5" Type="http://schemas.openxmlformats.org/officeDocument/2006/relationships/image" Target="../media/image33.emf"/><Relationship Id="rId10" Type="http://schemas.openxmlformats.org/officeDocument/2006/relationships/image" Target="../media/image38.png"/><Relationship Id="rId4" Type="http://schemas.openxmlformats.org/officeDocument/2006/relationships/image" Target="../media/image32.emf"/><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975FDEA-4259-7448-BA13-514E29D7FE03}"/>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xmlns="" id="{E09117E0-4066-8749-B647-849D7E25EAED}"/>
              </a:ext>
            </a:extLst>
          </p:cNvPr>
          <p:cNvSpPr/>
          <p:nvPr/>
        </p:nvSpPr>
        <p:spPr>
          <a:xfrm>
            <a:off x="7015844" y="2502355"/>
            <a:ext cx="4430485" cy="2862943"/>
          </a:xfrm>
          <a:prstGeom prst="rect">
            <a:avLst/>
          </a:prstGeom>
        </p:spPr>
        <p:txBody>
          <a:bodyPr wrap="square" lIns="0" tIns="0" rIns="0" bIns="0" anchor="t" anchorCtr="0">
            <a:noAutofit/>
          </a:bodyPr>
          <a:lstStyle/>
          <a:p>
            <a:pPr algn="ctr">
              <a:lnSpc>
                <a:spcPct val="110000"/>
              </a:lnSpc>
            </a:pPr>
            <a:r>
              <a:rPr lang="ru-RU" sz="2400" b="1" spc="133" dirty="0">
                <a:solidFill>
                  <a:srgbClr val="0C359C"/>
                </a:solidFill>
                <a:latin typeface="Proxima Nova" panose="02000506030000020004" pitchFamily="2" charset="0"/>
                <a:ea typeface="Source Sans Pro" panose="020B0503030403020204" pitchFamily="34" charset="0"/>
                <a:cs typeface="Verdana" panose="020B0604030504040204" pitchFamily="34" charset="0"/>
              </a:rPr>
              <a:t>Семинар «Конкурс на соискание премий Правительства Российской Федерации в области качества»</a:t>
            </a:r>
          </a:p>
          <a:p>
            <a:pPr algn="ctr">
              <a:lnSpc>
                <a:spcPct val="110000"/>
              </a:lnSpc>
            </a:pPr>
            <a:r>
              <a:rPr lang="ru-RU" sz="2400" b="1" spc="133" dirty="0">
                <a:solidFill>
                  <a:srgbClr val="0C359C"/>
                </a:solidFill>
                <a:latin typeface="Proxima Nova" panose="02000506030000020004" pitchFamily="2" charset="0"/>
                <a:ea typeface="Source Sans Pro" panose="020B0503030403020204" pitchFamily="34" charset="0"/>
                <a:cs typeface="Verdana" panose="020B0604030504040204" pitchFamily="34" charset="0"/>
              </a:rPr>
              <a:t>г. Челябинск, </a:t>
            </a:r>
          </a:p>
          <a:p>
            <a:pPr algn="ctr">
              <a:lnSpc>
                <a:spcPct val="110000"/>
              </a:lnSpc>
            </a:pPr>
            <a:r>
              <a:rPr lang="ru-RU" sz="2400" b="1" spc="133" dirty="0">
                <a:solidFill>
                  <a:srgbClr val="0C359C"/>
                </a:solidFill>
                <a:latin typeface="Proxima Nova" panose="02000506030000020004" pitchFamily="2" charset="0"/>
                <a:ea typeface="Source Sans Pro" panose="020B0503030403020204" pitchFamily="34" charset="0"/>
                <a:cs typeface="Verdana" panose="020B0604030504040204" pitchFamily="34" charset="0"/>
              </a:rPr>
              <a:t>6 декабря 2019 года</a:t>
            </a:r>
            <a:endParaRPr lang="en-US" sz="2400" b="1" spc="133" dirty="0">
              <a:solidFill>
                <a:srgbClr val="0C359C"/>
              </a:solidFill>
              <a:latin typeface="Proxima Nova" panose="02000506030000020004" pitchFamily="2" charset="0"/>
              <a:ea typeface="Source Sans Pro" panose="020B0503030403020204" pitchFamily="34" charset="0"/>
              <a:cs typeface="Verdana" panose="020B0604030504040204" pitchFamily="34" charset="0"/>
            </a:endParaRPr>
          </a:p>
        </p:txBody>
      </p:sp>
    </p:spTree>
    <p:extLst>
      <p:ext uri="{BB962C8B-B14F-4D97-AF65-F5344CB8AC3E}">
        <p14:creationId xmlns:p14="http://schemas.microsoft.com/office/powerpoint/2010/main" val="3857298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8281613"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ТОП-5 ОТРАСЛЕЙ ПО КОЛИЧЕСТВУ ЗАЯВОК В 2019 ГОДУ</a:t>
            </a:r>
          </a:p>
        </p:txBody>
      </p:sp>
      <p:pic>
        <p:nvPicPr>
          <p:cNvPr id="45" name="Picture 44">
            <a:extLst>
              <a:ext uri="{FF2B5EF4-FFF2-40B4-BE49-F238E27FC236}">
                <a16:creationId xmlns:a16="http://schemas.microsoft.com/office/drawing/2014/main" xmlns="" id="{F0705505-B40E-C441-B013-C7E9143FF50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743" y="1765655"/>
            <a:ext cx="11500514" cy="4743276"/>
          </a:xfrm>
          <a:prstGeom prst="rect">
            <a:avLst/>
          </a:prstGeom>
        </p:spPr>
      </p:pic>
      <p:sp>
        <p:nvSpPr>
          <p:cNvPr id="46" name="Rectangle 45">
            <a:extLst>
              <a:ext uri="{FF2B5EF4-FFF2-40B4-BE49-F238E27FC236}">
                <a16:creationId xmlns:a16="http://schemas.microsoft.com/office/drawing/2014/main" xmlns="" id="{911481F9-0B51-0747-9EF0-707B1C09F658}"/>
              </a:ext>
            </a:extLst>
          </p:cNvPr>
          <p:cNvSpPr/>
          <p:nvPr/>
        </p:nvSpPr>
        <p:spPr>
          <a:xfrm>
            <a:off x="716113" y="4144011"/>
            <a:ext cx="1868259" cy="196387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288000" rIns="90000" bIns="90000" rtlCol="0" anchor="t" anchorCtr="0"/>
          <a:lstStyle/>
          <a:p>
            <a:pPr algn="ctr"/>
            <a:r>
              <a:rPr lang="ru-RU" sz="12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Пищевая </a:t>
            </a:r>
          </a:p>
          <a:p>
            <a:pPr algn="ctr"/>
            <a:r>
              <a:rPr lang="ru-RU" sz="12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промышленность</a:t>
            </a:r>
            <a:r>
              <a:rPr lang="en-US" sz="12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 </a:t>
            </a:r>
            <a:r>
              <a:rPr lang="ru-RU" sz="12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и сельскохозяйственное производство </a:t>
            </a:r>
          </a:p>
        </p:txBody>
      </p:sp>
      <p:sp>
        <p:nvSpPr>
          <p:cNvPr id="48" name="Rectangle 47">
            <a:extLst>
              <a:ext uri="{FF2B5EF4-FFF2-40B4-BE49-F238E27FC236}">
                <a16:creationId xmlns:a16="http://schemas.microsoft.com/office/drawing/2014/main" xmlns="" id="{3EBE6FAD-334B-8240-B0CF-1D748ABB9FD8}"/>
              </a:ext>
            </a:extLst>
          </p:cNvPr>
          <p:cNvSpPr/>
          <p:nvPr/>
        </p:nvSpPr>
        <p:spPr>
          <a:xfrm rot="10800000" flipV="1">
            <a:off x="716112" y="2180130"/>
            <a:ext cx="1868258" cy="196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61</a:t>
            </a:r>
          </a:p>
          <a:p>
            <a:pPr algn="ctr"/>
            <a:r>
              <a:rPr lang="ru-RU" sz="2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заявка</a:t>
            </a:r>
          </a:p>
        </p:txBody>
      </p:sp>
      <p:sp>
        <p:nvSpPr>
          <p:cNvPr id="50" name="Rectangle 49">
            <a:extLst>
              <a:ext uri="{FF2B5EF4-FFF2-40B4-BE49-F238E27FC236}">
                <a16:creationId xmlns:a16="http://schemas.microsoft.com/office/drawing/2014/main" xmlns="" id="{CAFF4235-B6CD-5840-A53D-5A8A7F47099E}"/>
              </a:ext>
            </a:extLst>
          </p:cNvPr>
          <p:cNvSpPr/>
          <p:nvPr/>
        </p:nvSpPr>
        <p:spPr>
          <a:xfrm>
            <a:off x="2963607" y="4144011"/>
            <a:ext cx="1868259" cy="196387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288000" rIns="90000" bIns="90000" rtlCol="0" anchor="t" anchorCtr="0"/>
          <a:lstStyle/>
          <a:p>
            <a:pPr algn="ctr"/>
            <a:r>
              <a:rPr lang="ru-RU" sz="14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Сфера услуг</a:t>
            </a:r>
          </a:p>
        </p:txBody>
      </p:sp>
      <p:sp>
        <p:nvSpPr>
          <p:cNvPr id="51" name="Rectangle 50">
            <a:extLst>
              <a:ext uri="{FF2B5EF4-FFF2-40B4-BE49-F238E27FC236}">
                <a16:creationId xmlns:a16="http://schemas.microsoft.com/office/drawing/2014/main" xmlns="" id="{46C1936E-3825-FB48-AFCD-5C65F9E261D1}"/>
              </a:ext>
            </a:extLst>
          </p:cNvPr>
          <p:cNvSpPr/>
          <p:nvPr/>
        </p:nvSpPr>
        <p:spPr>
          <a:xfrm>
            <a:off x="5176229" y="4144011"/>
            <a:ext cx="1868259" cy="196387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288000" rIns="90000" bIns="90000" rtlCol="0" anchor="t" anchorCtr="0"/>
          <a:lstStyle/>
          <a:p>
            <a:pPr algn="ctr"/>
            <a:r>
              <a:rPr lang="ru-RU" sz="14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Здравоохранение</a:t>
            </a:r>
          </a:p>
        </p:txBody>
      </p:sp>
      <p:sp>
        <p:nvSpPr>
          <p:cNvPr id="53" name="Rectangle 52">
            <a:extLst>
              <a:ext uri="{FF2B5EF4-FFF2-40B4-BE49-F238E27FC236}">
                <a16:creationId xmlns:a16="http://schemas.microsoft.com/office/drawing/2014/main" xmlns="" id="{3429F973-6749-9548-B55D-F76A3FAD8CEC}"/>
              </a:ext>
            </a:extLst>
          </p:cNvPr>
          <p:cNvSpPr/>
          <p:nvPr/>
        </p:nvSpPr>
        <p:spPr>
          <a:xfrm>
            <a:off x="7388852" y="4144011"/>
            <a:ext cx="1868259" cy="196387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288000" rIns="90000" bIns="90000" rtlCol="0" anchor="t" anchorCtr="0"/>
          <a:lstStyle/>
          <a:p>
            <a:pPr algn="ctr"/>
            <a:r>
              <a:rPr lang="ru-RU" sz="14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Машиностроение</a:t>
            </a:r>
          </a:p>
        </p:txBody>
      </p:sp>
      <p:sp>
        <p:nvSpPr>
          <p:cNvPr id="54" name="Rectangle 53">
            <a:extLst>
              <a:ext uri="{FF2B5EF4-FFF2-40B4-BE49-F238E27FC236}">
                <a16:creationId xmlns:a16="http://schemas.microsoft.com/office/drawing/2014/main" xmlns="" id="{5A57AA4E-18AC-F242-9F32-7BF6921981B5}"/>
              </a:ext>
            </a:extLst>
          </p:cNvPr>
          <p:cNvSpPr/>
          <p:nvPr/>
        </p:nvSpPr>
        <p:spPr>
          <a:xfrm>
            <a:off x="9601475" y="4144011"/>
            <a:ext cx="1868259" cy="196387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90000" tIns="288000" rIns="90000" bIns="90000" rtlCol="0" anchor="t" anchorCtr="0"/>
          <a:lstStyle/>
          <a:p>
            <a:pPr algn="ctr"/>
            <a:r>
              <a:rPr lang="ru-RU" sz="1400"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Научно-производственная деятельность</a:t>
            </a:r>
          </a:p>
        </p:txBody>
      </p:sp>
      <p:sp>
        <p:nvSpPr>
          <p:cNvPr id="55" name="Rectangle 54">
            <a:extLst>
              <a:ext uri="{FF2B5EF4-FFF2-40B4-BE49-F238E27FC236}">
                <a16:creationId xmlns:a16="http://schemas.microsoft.com/office/drawing/2014/main" xmlns="" id="{5A020336-B803-5142-B4F0-87501CBC55AE}"/>
              </a:ext>
            </a:extLst>
          </p:cNvPr>
          <p:cNvSpPr/>
          <p:nvPr/>
        </p:nvSpPr>
        <p:spPr>
          <a:xfrm rot="10800000" flipV="1">
            <a:off x="2963602" y="2180127"/>
            <a:ext cx="1857974" cy="196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36</a:t>
            </a:r>
          </a:p>
          <a:p>
            <a:pPr algn="ctr"/>
            <a:r>
              <a:rPr lang="ru-RU" sz="2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заявок</a:t>
            </a:r>
          </a:p>
        </p:txBody>
      </p:sp>
      <p:sp>
        <p:nvSpPr>
          <p:cNvPr id="56" name="Rectangle 55">
            <a:extLst>
              <a:ext uri="{FF2B5EF4-FFF2-40B4-BE49-F238E27FC236}">
                <a16:creationId xmlns:a16="http://schemas.microsoft.com/office/drawing/2014/main" xmlns="" id="{4BE1A940-DB80-7C44-AE17-2B26C1DEF39E}"/>
              </a:ext>
            </a:extLst>
          </p:cNvPr>
          <p:cNvSpPr/>
          <p:nvPr/>
        </p:nvSpPr>
        <p:spPr>
          <a:xfrm rot="10800000" flipV="1">
            <a:off x="5185501" y="2180128"/>
            <a:ext cx="1869267" cy="196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35</a:t>
            </a:r>
          </a:p>
          <a:p>
            <a:pPr algn="ctr"/>
            <a:r>
              <a:rPr lang="ru-RU" sz="2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заявок</a:t>
            </a:r>
          </a:p>
        </p:txBody>
      </p:sp>
      <p:sp>
        <p:nvSpPr>
          <p:cNvPr id="59" name="Rectangle 58">
            <a:extLst>
              <a:ext uri="{FF2B5EF4-FFF2-40B4-BE49-F238E27FC236}">
                <a16:creationId xmlns:a16="http://schemas.microsoft.com/office/drawing/2014/main" xmlns="" id="{BCDCC0C7-DD77-3E4F-AEEA-B76CEB6C4A33}"/>
              </a:ext>
            </a:extLst>
          </p:cNvPr>
          <p:cNvSpPr/>
          <p:nvPr/>
        </p:nvSpPr>
        <p:spPr>
          <a:xfrm rot="10800000" flipV="1">
            <a:off x="7387839" y="2180129"/>
            <a:ext cx="1869267" cy="196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30</a:t>
            </a:r>
          </a:p>
          <a:p>
            <a:pPr algn="ctr"/>
            <a:r>
              <a:rPr lang="ru-RU" sz="2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заявок</a:t>
            </a:r>
          </a:p>
        </p:txBody>
      </p:sp>
      <p:sp>
        <p:nvSpPr>
          <p:cNvPr id="60" name="Rectangle 59">
            <a:extLst>
              <a:ext uri="{FF2B5EF4-FFF2-40B4-BE49-F238E27FC236}">
                <a16:creationId xmlns:a16="http://schemas.microsoft.com/office/drawing/2014/main" xmlns="" id="{3B9B1E7C-7393-FF48-A2DA-E76A1ED9CFAB}"/>
              </a:ext>
            </a:extLst>
          </p:cNvPr>
          <p:cNvSpPr/>
          <p:nvPr/>
        </p:nvSpPr>
        <p:spPr>
          <a:xfrm rot="10800000" flipV="1">
            <a:off x="9600465" y="2180130"/>
            <a:ext cx="1857974" cy="196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23</a:t>
            </a:r>
          </a:p>
          <a:p>
            <a:pPr algn="ctr"/>
            <a:r>
              <a:rPr lang="ru-RU" sz="2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заявки</a:t>
            </a:r>
          </a:p>
        </p:txBody>
      </p:sp>
      <p:pic>
        <p:nvPicPr>
          <p:cNvPr id="2" name="Picture 1">
            <a:extLst>
              <a:ext uri="{FF2B5EF4-FFF2-40B4-BE49-F238E27FC236}">
                <a16:creationId xmlns:a16="http://schemas.microsoft.com/office/drawing/2014/main" xmlns="" id="{8AAB93CA-B414-E14C-90E3-BB137FC4B6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51461" y="5143896"/>
            <a:ext cx="797560" cy="797560"/>
          </a:xfrm>
          <a:prstGeom prst="rect">
            <a:avLst/>
          </a:prstGeom>
        </p:spPr>
      </p:pic>
      <p:pic>
        <p:nvPicPr>
          <p:cNvPr id="3" name="Picture 2">
            <a:extLst>
              <a:ext uri="{FF2B5EF4-FFF2-40B4-BE49-F238E27FC236}">
                <a16:creationId xmlns:a16="http://schemas.microsoft.com/office/drawing/2014/main" xmlns="" id="{78C0A3BB-700A-9248-B722-7B74C1B068D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25520" y="5125950"/>
            <a:ext cx="706120" cy="706120"/>
          </a:xfrm>
          <a:prstGeom prst="rect">
            <a:avLst/>
          </a:prstGeom>
        </p:spPr>
      </p:pic>
      <p:pic>
        <p:nvPicPr>
          <p:cNvPr id="4" name="Picture 3">
            <a:extLst>
              <a:ext uri="{FF2B5EF4-FFF2-40B4-BE49-F238E27FC236}">
                <a16:creationId xmlns:a16="http://schemas.microsoft.com/office/drawing/2014/main" xmlns="" id="{DE349A55-6775-054B-B1EA-C3C1FA47C56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80925" y="5186450"/>
            <a:ext cx="630150" cy="630150"/>
          </a:xfrm>
          <a:prstGeom prst="rect">
            <a:avLst/>
          </a:prstGeom>
        </p:spPr>
      </p:pic>
      <p:pic>
        <p:nvPicPr>
          <p:cNvPr id="5" name="Picture 4">
            <a:extLst>
              <a:ext uri="{FF2B5EF4-FFF2-40B4-BE49-F238E27FC236}">
                <a16:creationId xmlns:a16="http://schemas.microsoft.com/office/drawing/2014/main" xmlns="" id="{A798B40A-9C22-8F44-A774-9B4460346B7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11952" y="5181600"/>
            <a:ext cx="635000" cy="635000"/>
          </a:xfrm>
          <a:prstGeom prst="rect">
            <a:avLst/>
          </a:prstGeom>
        </p:spPr>
      </p:pic>
      <p:pic>
        <p:nvPicPr>
          <p:cNvPr id="6" name="Picture 5">
            <a:extLst>
              <a:ext uri="{FF2B5EF4-FFF2-40B4-BE49-F238E27FC236}">
                <a16:creationId xmlns:a16="http://schemas.microsoft.com/office/drawing/2014/main" xmlns="" id="{6DAE2603-7B15-1848-9864-7BE789678CC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85760" y="5143896"/>
            <a:ext cx="675640" cy="665083"/>
          </a:xfrm>
          <a:prstGeom prst="rect">
            <a:avLst/>
          </a:prstGeom>
        </p:spPr>
      </p:pic>
    </p:spTree>
    <p:extLst>
      <p:ext uri="{BB962C8B-B14F-4D97-AF65-F5344CB8AC3E}">
        <p14:creationId xmlns:p14="http://schemas.microsoft.com/office/powerpoint/2010/main" val="2526424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xmlns="" id="{961B621C-7E55-C244-A698-5E57139150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67892" y="2352633"/>
            <a:ext cx="5429927" cy="4171475"/>
          </a:xfrm>
          <a:prstGeom prst="rect">
            <a:avLst/>
          </a:prstGeom>
        </p:spPr>
      </p:pic>
      <p:sp>
        <p:nvSpPr>
          <p:cNvPr id="19" name="Rectangle 18">
            <a:extLst>
              <a:ext uri="{FF2B5EF4-FFF2-40B4-BE49-F238E27FC236}">
                <a16:creationId xmlns:a16="http://schemas.microsoft.com/office/drawing/2014/main" xmlns="" id="{1B70F6C3-A622-0040-9C22-FA1957FBCE91}"/>
              </a:ext>
            </a:extLst>
          </p:cNvPr>
          <p:cNvSpPr/>
          <p:nvPr/>
        </p:nvSpPr>
        <p:spPr>
          <a:xfrm>
            <a:off x="345744" y="1778499"/>
            <a:ext cx="6022150" cy="47315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pic>
        <p:nvPicPr>
          <p:cNvPr id="37" name="Рисунок 1">
            <a:extLst>
              <a:ext uri="{FF2B5EF4-FFF2-40B4-BE49-F238E27FC236}">
                <a16:creationId xmlns:a16="http://schemas.microsoft.com/office/drawing/2014/main" xmlns="" id="{C3BFA4E1-132F-D340-8920-D96DD4D0CACD}"/>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rot="20893474">
            <a:off x="613758" y="2808382"/>
            <a:ext cx="5523939" cy="3044128"/>
          </a:xfrm>
          <a:prstGeom prst="rect">
            <a:avLst/>
          </a:prstGeom>
        </p:spPr>
      </p:pic>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8281613"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ГЕОГРАФИЯ</a:t>
            </a:r>
          </a:p>
          <a:p>
            <a:r>
              <a:rPr lang="ru-RU" sz="3733" b="1" dirty="0">
                <a:solidFill>
                  <a:schemeClr val="tx1">
                    <a:lumMod val="85000"/>
                    <a:lumOff val="15000"/>
                  </a:schemeClr>
                </a:solidFill>
                <a:latin typeface="Proxima Nova Semibold" panose="02000506030000020004" pitchFamily="2" charset="0"/>
              </a:rPr>
              <a:t>КОНКУРСА</a:t>
            </a:r>
          </a:p>
        </p:txBody>
      </p:sp>
      <p:sp>
        <p:nvSpPr>
          <p:cNvPr id="24" name="Rectangle 23">
            <a:extLst>
              <a:ext uri="{FF2B5EF4-FFF2-40B4-BE49-F238E27FC236}">
                <a16:creationId xmlns:a16="http://schemas.microsoft.com/office/drawing/2014/main" xmlns="" id="{68AAC3CE-E57B-DA44-B678-1F716B226030}"/>
              </a:ext>
            </a:extLst>
          </p:cNvPr>
          <p:cNvSpPr/>
          <p:nvPr/>
        </p:nvSpPr>
        <p:spPr>
          <a:xfrm>
            <a:off x="6731335" y="2550161"/>
            <a:ext cx="5076651" cy="3959934"/>
          </a:xfrm>
          <a:prstGeom prst="rect">
            <a:avLst/>
          </a:prstGeom>
        </p:spPr>
        <p:txBody>
          <a:bodyPr wrap="square" lIns="0" tIns="0" rIns="0" bIns="0">
            <a:noAutofit/>
          </a:bodyPr>
          <a:lstStyle/>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Москва и Московская область</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Санкт-Петербург</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Республика Татарстан</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Республика Башкортостан</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Рязанская область</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Нижегородская область</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Ставропольский край</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Тюменская область</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Самарская область</a:t>
            </a:r>
          </a:p>
          <a:p>
            <a:pPr marL="285750" indent="-285750">
              <a:lnSpc>
                <a:spcPct val="150000"/>
              </a:lnSpc>
              <a:buFont typeface="Wingdings" pitchFamily="2" charset="2"/>
              <a:buChar char="§"/>
            </a:pPr>
            <a:r>
              <a:rPr lang="ru-RU" sz="1600" dirty="0">
                <a:solidFill>
                  <a:schemeClr val="bg1"/>
                </a:solidFill>
                <a:latin typeface="Proxima Nova" panose="02000506030000020004" pitchFamily="2" charset="0"/>
                <a:cs typeface="Arial" panose="020B0604020202020204" pitchFamily="34" charset="0"/>
              </a:rPr>
              <a:t>Челябинская область</a:t>
            </a:r>
          </a:p>
        </p:txBody>
      </p:sp>
      <p:sp>
        <p:nvSpPr>
          <p:cNvPr id="32" name="TextBox 31">
            <a:extLst>
              <a:ext uri="{FF2B5EF4-FFF2-40B4-BE49-F238E27FC236}">
                <a16:creationId xmlns:a16="http://schemas.microsoft.com/office/drawing/2014/main" xmlns="" id="{CE740853-69AB-5240-A2F9-5DE9232BEF1D}"/>
              </a:ext>
            </a:extLst>
          </p:cNvPr>
          <p:cNvSpPr txBox="1"/>
          <p:nvPr/>
        </p:nvSpPr>
        <p:spPr>
          <a:xfrm>
            <a:off x="361266" y="5910265"/>
            <a:ext cx="6006628" cy="947735"/>
          </a:xfrm>
          <a:prstGeom prst="rect">
            <a:avLst/>
          </a:prstGeom>
          <a:noFill/>
        </p:spPr>
        <p:txBody>
          <a:bodyPr wrap="square" lIns="0" tIns="0" rIns="0" bIns="0" rtlCol="0">
            <a:noAutofit/>
          </a:bodyPr>
          <a:lstStyle/>
          <a:p>
            <a:r>
              <a:rPr lang="ru-RU" sz="2500" dirty="0" smtClean="0">
                <a:solidFill>
                  <a:srgbClr val="0C359C"/>
                </a:solidFill>
                <a:latin typeface="Proxima Nova" panose="02000506030000020004" pitchFamily="2" charset="0"/>
                <a:ea typeface="Source Sans Pro" panose="020B0503030403020204" pitchFamily="34" charset="0"/>
                <a:cs typeface="Verdana" panose="020B0604030504040204" pitchFamily="34" charset="0"/>
              </a:rPr>
              <a:t>УЧАСТВОВАЛИ </a:t>
            </a:r>
            <a:r>
              <a:rPr lang="ru-RU" sz="2500" dirty="0">
                <a:solidFill>
                  <a:srgbClr val="0C359C"/>
                </a:solidFill>
                <a:latin typeface="Proxima Nova" panose="02000506030000020004" pitchFamily="2" charset="0"/>
                <a:ea typeface="Source Sans Pro" panose="020B0503030403020204" pitchFamily="34" charset="0"/>
                <a:cs typeface="Verdana" panose="020B0604030504040204" pitchFamily="34" charset="0"/>
              </a:rPr>
              <a:t>В КОНКУРСЕ В 2019 г.</a:t>
            </a:r>
          </a:p>
        </p:txBody>
      </p:sp>
      <p:sp>
        <p:nvSpPr>
          <p:cNvPr id="35" name="TextBox 34">
            <a:extLst>
              <a:ext uri="{FF2B5EF4-FFF2-40B4-BE49-F238E27FC236}">
                <a16:creationId xmlns:a16="http://schemas.microsoft.com/office/drawing/2014/main" xmlns="" id="{236C85EA-50B9-0B49-A820-194F00467F96}"/>
              </a:ext>
            </a:extLst>
          </p:cNvPr>
          <p:cNvSpPr txBox="1"/>
          <p:nvPr/>
        </p:nvSpPr>
        <p:spPr>
          <a:xfrm>
            <a:off x="656410" y="1875455"/>
            <a:ext cx="5114470" cy="1608569"/>
          </a:xfrm>
          <a:prstGeom prst="rect">
            <a:avLst/>
          </a:prstGeom>
          <a:noFill/>
        </p:spPr>
        <p:txBody>
          <a:bodyPr wrap="square" lIns="0" tIns="0" rIns="0" bIns="0" rtlCol="0">
            <a:noAutofit/>
          </a:bodyPr>
          <a:lstStyle/>
          <a:p>
            <a:r>
              <a:rPr lang="ru-RU" sz="15000" dirty="0">
                <a:solidFill>
                  <a:srgbClr val="C32420"/>
                </a:solidFill>
                <a:latin typeface="Proxima Nova Semibold" panose="02000506030000020004" pitchFamily="2" charset="0"/>
                <a:ea typeface="Source Sans Pro" panose="020B0503030403020204" pitchFamily="34" charset="0"/>
                <a:cs typeface="Verdana" panose="020B0604030504040204" pitchFamily="34" charset="0"/>
              </a:rPr>
              <a:t>60</a:t>
            </a:r>
          </a:p>
        </p:txBody>
      </p:sp>
      <p:sp>
        <p:nvSpPr>
          <p:cNvPr id="36" name="TextBox 35">
            <a:extLst>
              <a:ext uri="{FF2B5EF4-FFF2-40B4-BE49-F238E27FC236}">
                <a16:creationId xmlns:a16="http://schemas.microsoft.com/office/drawing/2014/main" xmlns="" id="{C716461B-93F8-0941-8223-4756A63E5D7E}"/>
              </a:ext>
            </a:extLst>
          </p:cNvPr>
          <p:cNvSpPr txBox="1"/>
          <p:nvPr/>
        </p:nvSpPr>
        <p:spPr>
          <a:xfrm>
            <a:off x="656410" y="3774520"/>
            <a:ext cx="5711484" cy="947735"/>
          </a:xfrm>
          <a:prstGeom prst="rect">
            <a:avLst/>
          </a:prstGeom>
          <a:noFill/>
        </p:spPr>
        <p:txBody>
          <a:bodyPr wrap="square" lIns="0" tIns="0" rIns="0" bIns="0" rtlCol="0">
            <a:noAutofit/>
          </a:bodyPr>
          <a:lstStyle/>
          <a:p>
            <a:r>
              <a:rPr lang="ru-RU" sz="32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Субъектов</a:t>
            </a:r>
            <a:br>
              <a:rPr lang="ru-RU" sz="32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br>
            <a:r>
              <a:rPr lang="ru-RU" sz="32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Российской Федерации</a:t>
            </a:r>
          </a:p>
        </p:txBody>
      </p:sp>
      <p:sp>
        <p:nvSpPr>
          <p:cNvPr id="38" name="Rectangle 37">
            <a:extLst>
              <a:ext uri="{FF2B5EF4-FFF2-40B4-BE49-F238E27FC236}">
                <a16:creationId xmlns:a16="http://schemas.microsoft.com/office/drawing/2014/main" xmlns="" id="{6EF127B1-E959-7E49-8FD5-CA14E7B56A8D}"/>
              </a:ext>
            </a:extLst>
          </p:cNvPr>
          <p:cNvSpPr/>
          <p:nvPr/>
        </p:nvSpPr>
        <p:spPr>
          <a:xfrm rot="10800000" flipV="1">
            <a:off x="6367893" y="1778499"/>
            <a:ext cx="5429927" cy="574134"/>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pPr marL="12700" marR="5080" algn="ctr">
              <a:lnSpc>
                <a:spcPct val="100000"/>
              </a:lnSpc>
              <a:spcBef>
                <a:spcPts val="125"/>
              </a:spcBef>
            </a:pPr>
            <a:r>
              <a:rPr lang="ru-RU" sz="2000" dirty="0">
                <a:solidFill>
                  <a:schemeClr val="bg1"/>
                </a:solidFill>
                <a:latin typeface="Proxima Nova" panose="02000506030000020004" pitchFamily="2" charset="0"/>
                <a:cs typeface="Arial"/>
              </a:rPr>
              <a:t>РЕГИОНЫ-ЛИДЕРЫ ПО ЗАЯВКАМ </a:t>
            </a:r>
          </a:p>
        </p:txBody>
      </p:sp>
    </p:spTree>
    <p:extLst>
      <p:ext uri="{BB962C8B-B14F-4D97-AF65-F5344CB8AC3E}">
        <p14:creationId xmlns:p14="http://schemas.microsoft.com/office/powerpoint/2010/main" val="3734191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a:extLst>
              <a:ext uri="{FF2B5EF4-FFF2-40B4-BE49-F238E27FC236}">
                <a16:creationId xmlns:a16="http://schemas.microsoft.com/office/drawing/2014/main" xmlns="" id="{4D208B3B-BBE2-4238-984C-EAFF1C66D6DE}"/>
              </a:ext>
            </a:extLst>
          </p:cNvPr>
          <p:cNvGraphicFramePr/>
          <p:nvPr>
            <p:extLst>
              <p:ext uri="{D42A27DB-BD31-4B8C-83A1-F6EECF244321}">
                <p14:modId xmlns:p14="http://schemas.microsoft.com/office/powerpoint/2010/main" val="1315940440"/>
              </p:ext>
            </p:extLst>
          </p:nvPr>
        </p:nvGraphicFramePr>
        <p:xfrm>
          <a:off x="231112" y="1583473"/>
          <a:ext cx="6209881" cy="5304672"/>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xmlns="" id="{30D410A3-2E25-9D4C-83CD-06DCA3FFA4C4}"/>
              </a:ext>
            </a:extLst>
          </p:cNvPr>
          <p:cNvSpPr/>
          <p:nvPr/>
        </p:nvSpPr>
        <p:spPr>
          <a:xfrm>
            <a:off x="1665027" y="347906"/>
            <a:ext cx="7865835"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КОЛИЧЕСТВО ПОВТОРНО ЗАЯВИВШИХСЯ УЧАСТНИКОВ</a:t>
            </a:r>
          </a:p>
        </p:txBody>
      </p:sp>
      <p:pic>
        <p:nvPicPr>
          <p:cNvPr id="6" name="Picture 5">
            <a:extLst>
              <a:ext uri="{FF2B5EF4-FFF2-40B4-BE49-F238E27FC236}">
                <a16:creationId xmlns:a16="http://schemas.microsoft.com/office/drawing/2014/main" xmlns="" id="{B9990F71-D878-284D-A105-46E922FC84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45233" y="1755080"/>
            <a:ext cx="5701023" cy="4766913"/>
          </a:xfrm>
          <a:prstGeom prst="rect">
            <a:avLst/>
          </a:prstGeom>
        </p:spPr>
      </p:pic>
      <p:sp>
        <p:nvSpPr>
          <p:cNvPr id="7" name="Rectangle 6">
            <a:extLst>
              <a:ext uri="{FF2B5EF4-FFF2-40B4-BE49-F238E27FC236}">
                <a16:creationId xmlns:a16="http://schemas.microsoft.com/office/drawing/2014/main" xmlns="" id="{A7367D18-F6D6-6B45-8A66-DB560AB80F45}"/>
              </a:ext>
            </a:extLst>
          </p:cNvPr>
          <p:cNvSpPr/>
          <p:nvPr/>
        </p:nvSpPr>
        <p:spPr>
          <a:xfrm>
            <a:off x="7162949" y="2089149"/>
            <a:ext cx="4483090" cy="26235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АО «ВМЗ»</a:t>
            </a:r>
          </a:p>
          <a:p>
            <a:endPar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endParaRPr>
          </a:p>
          <a:p>
            <a:r>
              <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ПАО «КАМАЗ»</a:t>
            </a:r>
          </a:p>
          <a:p>
            <a:endPar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endParaRPr>
          </a:p>
          <a:p>
            <a:r>
              <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ООО «ГК «РУБЕЖ»</a:t>
            </a:r>
          </a:p>
          <a:p>
            <a:endPar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endParaRPr>
          </a:p>
          <a:p>
            <a:r>
              <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Общество с ограниченной ответственностью «Татнефть-АЗС Центр»</a:t>
            </a:r>
          </a:p>
          <a:p>
            <a:endPar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endParaRPr>
          </a:p>
          <a:p>
            <a:r>
              <a:rPr lang="ru-RU" sz="1600" spc="-5"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ООО НПО «Мир»</a:t>
            </a:r>
            <a:endParaRPr lang="ru-RU" sz="1600" dirty="0">
              <a:solidFill>
                <a:schemeClr val="bg1"/>
              </a:solidFill>
              <a:latin typeface="Proxima Nova" panose="02000506030000020004" pitchFamily="2" charset="0"/>
              <a:ea typeface="Source Sans Pro" panose="020B0503030403020204" pitchFamily="34" charset="0"/>
              <a:cs typeface="Verdana" panose="020B0604030504040204" pitchFamily="34" charset="0"/>
            </a:endParaRPr>
          </a:p>
        </p:txBody>
      </p:sp>
      <p:grpSp>
        <p:nvGrpSpPr>
          <p:cNvPr id="10" name="Group 9">
            <a:extLst>
              <a:ext uri="{FF2B5EF4-FFF2-40B4-BE49-F238E27FC236}">
                <a16:creationId xmlns:a16="http://schemas.microsoft.com/office/drawing/2014/main" xmlns="" id="{3620FC0B-5F06-DE45-A489-7BDC63345DB4}"/>
              </a:ext>
            </a:extLst>
          </p:cNvPr>
          <p:cNvGrpSpPr/>
          <p:nvPr/>
        </p:nvGrpSpPr>
        <p:grpSpPr>
          <a:xfrm>
            <a:off x="6374033" y="2016215"/>
            <a:ext cx="598299" cy="380603"/>
            <a:chOff x="6374033" y="2016215"/>
            <a:chExt cx="598299" cy="380603"/>
          </a:xfrm>
        </p:grpSpPr>
        <p:sp>
          <p:nvSpPr>
            <p:cNvPr id="8" name="Rectangle 7">
              <a:extLst>
                <a:ext uri="{FF2B5EF4-FFF2-40B4-BE49-F238E27FC236}">
                  <a16:creationId xmlns:a16="http://schemas.microsoft.com/office/drawing/2014/main" xmlns="" id="{8B7B96F1-A022-5749-B4B9-64505B07E67E}"/>
                </a:ext>
              </a:extLst>
            </p:cNvPr>
            <p:cNvSpPr/>
            <p:nvPr/>
          </p:nvSpPr>
          <p:spPr>
            <a:xfrm>
              <a:off x="6374033" y="2016215"/>
              <a:ext cx="380604" cy="38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E12726"/>
                  </a:solidFill>
                  <a:latin typeface="Proxima Nova" panose="02000506030000020004" pitchFamily="2" charset="0"/>
                </a:rPr>
                <a:t>1</a:t>
              </a:r>
            </a:p>
          </p:txBody>
        </p:sp>
        <p:sp>
          <p:nvSpPr>
            <p:cNvPr id="9" name="Rectangle 8">
              <a:extLst>
                <a:ext uri="{FF2B5EF4-FFF2-40B4-BE49-F238E27FC236}">
                  <a16:creationId xmlns:a16="http://schemas.microsoft.com/office/drawing/2014/main" xmlns="" id="{C4812B13-6026-524E-967B-0D002EF62A3F}"/>
                </a:ext>
              </a:extLst>
            </p:cNvPr>
            <p:cNvSpPr/>
            <p:nvPr/>
          </p:nvSpPr>
          <p:spPr>
            <a:xfrm>
              <a:off x="6953132" y="2026516"/>
              <a:ext cx="192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Proxima Nova" panose="02000506030000020004" pitchFamily="2" charset="0"/>
                </a:rPr>
                <a:t>  </a:t>
              </a:r>
            </a:p>
          </p:txBody>
        </p:sp>
      </p:grpSp>
      <p:grpSp>
        <p:nvGrpSpPr>
          <p:cNvPr id="11" name="Group 10">
            <a:extLst>
              <a:ext uri="{FF2B5EF4-FFF2-40B4-BE49-F238E27FC236}">
                <a16:creationId xmlns:a16="http://schemas.microsoft.com/office/drawing/2014/main" xmlns="" id="{58F9D767-667C-CB46-9513-C6E40552BC1D}"/>
              </a:ext>
            </a:extLst>
          </p:cNvPr>
          <p:cNvGrpSpPr/>
          <p:nvPr/>
        </p:nvGrpSpPr>
        <p:grpSpPr>
          <a:xfrm>
            <a:off x="6374033" y="2511515"/>
            <a:ext cx="598299" cy="380603"/>
            <a:chOff x="6374033" y="2016215"/>
            <a:chExt cx="598299" cy="380603"/>
          </a:xfrm>
        </p:grpSpPr>
        <p:sp>
          <p:nvSpPr>
            <p:cNvPr id="12" name="Rectangle 11">
              <a:extLst>
                <a:ext uri="{FF2B5EF4-FFF2-40B4-BE49-F238E27FC236}">
                  <a16:creationId xmlns:a16="http://schemas.microsoft.com/office/drawing/2014/main" xmlns="" id="{985F8877-5C0A-8D4C-9B33-0C659247AAEF}"/>
                </a:ext>
              </a:extLst>
            </p:cNvPr>
            <p:cNvSpPr/>
            <p:nvPr/>
          </p:nvSpPr>
          <p:spPr>
            <a:xfrm>
              <a:off x="6374033" y="2016215"/>
              <a:ext cx="380604" cy="38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E12726"/>
                  </a:solidFill>
                  <a:latin typeface="Proxima Nova" panose="02000506030000020004" pitchFamily="2" charset="0"/>
                </a:rPr>
                <a:t>2</a:t>
              </a:r>
            </a:p>
          </p:txBody>
        </p:sp>
        <p:sp>
          <p:nvSpPr>
            <p:cNvPr id="13" name="Rectangle 12">
              <a:extLst>
                <a:ext uri="{FF2B5EF4-FFF2-40B4-BE49-F238E27FC236}">
                  <a16:creationId xmlns:a16="http://schemas.microsoft.com/office/drawing/2014/main" xmlns="" id="{4246AB06-E92A-5F4E-83C7-5F31C5160F07}"/>
                </a:ext>
              </a:extLst>
            </p:cNvPr>
            <p:cNvSpPr/>
            <p:nvPr/>
          </p:nvSpPr>
          <p:spPr>
            <a:xfrm>
              <a:off x="6953132" y="2026516"/>
              <a:ext cx="192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Proxima Nova" panose="02000506030000020004" pitchFamily="2" charset="0"/>
                </a:rPr>
                <a:t>  </a:t>
              </a:r>
            </a:p>
          </p:txBody>
        </p:sp>
      </p:grpSp>
      <p:grpSp>
        <p:nvGrpSpPr>
          <p:cNvPr id="14" name="Group 13">
            <a:extLst>
              <a:ext uri="{FF2B5EF4-FFF2-40B4-BE49-F238E27FC236}">
                <a16:creationId xmlns:a16="http://schemas.microsoft.com/office/drawing/2014/main" xmlns="" id="{A68E6291-3EFF-C348-A725-1D42C4ECAC2D}"/>
              </a:ext>
            </a:extLst>
          </p:cNvPr>
          <p:cNvGrpSpPr/>
          <p:nvPr/>
        </p:nvGrpSpPr>
        <p:grpSpPr>
          <a:xfrm>
            <a:off x="6374033" y="2981415"/>
            <a:ext cx="598299" cy="380603"/>
            <a:chOff x="6374033" y="2016215"/>
            <a:chExt cx="598299" cy="380603"/>
          </a:xfrm>
        </p:grpSpPr>
        <p:sp>
          <p:nvSpPr>
            <p:cNvPr id="15" name="Rectangle 14">
              <a:extLst>
                <a:ext uri="{FF2B5EF4-FFF2-40B4-BE49-F238E27FC236}">
                  <a16:creationId xmlns:a16="http://schemas.microsoft.com/office/drawing/2014/main" xmlns="" id="{937AADDB-3CCB-2C45-9588-CB235435528B}"/>
                </a:ext>
              </a:extLst>
            </p:cNvPr>
            <p:cNvSpPr/>
            <p:nvPr/>
          </p:nvSpPr>
          <p:spPr>
            <a:xfrm>
              <a:off x="6374033" y="2016215"/>
              <a:ext cx="380604" cy="38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E12726"/>
                  </a:solidFill>
                  <a:latin typeface="Proxima Nova" panose="02000506030000020004" pitchFamily="2" charset="0"/>
                </a:rPr>
                <a:t>3</a:t>
              </a:r>
            </a:p>
          </p:txBody>
        </p:sp>
        <p:sp>
          <p:nvSpPr>
            <p:cNvPr id="16" name="Rectangle 15">
              <a:extLst>
                <a:ext uri="{FF2B5EF4-FFF2-40B4-BE49-F238E27FC236}">
                  <a16:creationId xmlns:a16="http://schemas.microsoft.com/office/drawing/2014/main" xmlns="" id="{4D833D69-1680-E14B-BC32-4DEFC48C2185}"/>
                </a:ext>
              </a:extLst>
            </p:cNvPr>
            <p:cNvSpPr/>
            <p:nvPr/>
          </p:nvSpPr>
          <p:spPr>
            <a:xfrm>
              <a:off x="6953132" y="2026516"/>
              <a:ext cx="192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Proxima Nova" panose="02000506030000020004" pitchFamily="2" charset="0"/>
                </a:rPr>
                <a:t>  </a:t>
              </a:r>
            </a:p>
          </p:txBody>
        </p:sp>
      </p:grpSp>
      <p:grpSp>
        <p:nvGrpSpPr>
          <p:cNvPr id="17" name="Group 16">
            <a:extLst>
              <a:ext uri="{FF2B5EF4-FFF2-40B4-BE49-F238E27FC236}">
                <a16:creationId xmlns:a16="http://schemas.microsoft.com/office/drawing/2014/main" xmlns="" id="{26F59F65-3D1B-5444-BC3A-6E774942B907}"/>
              </a:ext>
            </a:extLst>
          </p:cNvPr>
          <p:cNvGrpSpPr/>
          <p:nvPr/>
        </p:nvGrpSpPr>
        <p:grpSpPr>
          <a:xfrm>
            <a:off x="6374033" y="3616415"/>
            <a:ext cx="598299" cy="380603"/>
            <a:chOff x="6374033" y="2016215"/>
            <a:chExt cx="598299" cy="380603"/>
          </a:xfrm>
        </p:grpSpPr>
        <p:sp>
          <p:nvSpPr>
            <p:cNvPr id="18" name="Rectangle 17">
              <a:extLst>
                <a:ext uri="{FF2B5EF4-FFF2-40B4-BE49-F238E27FC236}">
                  <a16:creationId xmlns:a16="http://schemas.microsoft.com/office/drawing/2014/main" xmlns="" id="{6B05AF8C-2458-C043-8891-0E5ADF3D7A42}"/>
                </a:ext>
              </a:extLst>
            </p:cNvPr>
            <p:cNvSpPr/>
            <p:nvPr/>
          </p:nvSpPr>
          <p:spPr>
            <a:xfrm>
              <a:off x="6374033" y="2016215"/>
              <a:ext cx="380604" cy="38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E12726"/>
                  </a:solidFill>
                  <a:latin typeface="Proxima Nova" panose="02000506030000020004" pitchFamily="2" charset="0"/>
                </a:rPr>
                <a:t>4</a:t>
              </a:r>
            </a:p>
          </p:txBody>
        </p:sp>
        <p:sp>
          <p:nvSpPr>
            <p:cNvPr id="19" name="Rectangle 18">
              <a:extLst>
                <a:ext uri="{FF2B5EF4-FFF2-40B4-BE49-F238E27FC236}">
                  <a16:creationId xmlns:a16="http://schemas.microsoft.com/office/drawing/2014/main" xmlns="" id="{7216D5B4-09A8-2E46-BD49-29C00A05612D}"/>
                </a:ext>
              </a:extLst>
            </p:cNvPr>
            <p:cNvSpPr/>
            <p:nvPr/>
          </p:nvSpPr>
          <p:spPr>
            <a:xfrm>
              <a:off x="6953132" y="2026516"/>
              <a:ext cx="192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Proxima Nova" panose="02000506030000020004" pitchFamily="2" charset="0"/>
                </a:rPr>
                <a:t>  </a:t>
              </a:r>
            </a:p>
          </p:txBody>
        </p:sp>
      </p:grpSp>
      <p:grpSp>
        <p:nvGrpSpPr>
          <p:cNvPr id="20" name="Group 19">
            <a:extLst>
              <a:ext uri="{FF2B5EF4-FFF2-40B4-BE49-F238E27FC236}">
                <a16:creationId xmlns:a16="http://schemas.microsoft.com/office/drawing/2014/main" xmlns="" id="{70E0A159-932D-4244-8805-8F4C62484E3F}"/>
              </a:ext>
            </a:extLst>
          </p:cNvPr>
          <p:cNvGrpSpPr/>
          <p:nvPr/>
        </p:nvGrpSpPr>
        <p:grpSpPr>
          <a:xfrm>
            <a:off x="6374033" y="4219665"/>
            <a:ext cx="598299" cy="380603"/>
            <a:chOff x="6374033" y="2016215"/>
            <a:chExt cx="598299" cy="380603"/>
          </a:xfrm>
        </p:grpSpPr>
        <p:sp>
          <p:nvSpPr>
            <p:cNvPr id="21" name="Rectangle 20">
              <a:extLst>
                <a:ext uri="{FF2B5EF4-FFF2-40B4-BE49-F238E27FC236}">
                  <a16:creationId xmlns:a16="http://schemas.microsoft.com/office/drawing/2014/main" xmlns="" id="{27B2A6A8-4A2A-E44B-82F7-4C58D6DD5650}"/>
                </a:ext>
              </a:extLst>
            </p:cNvPr>
            <p:cNvSpPr/>
            <p:nvPr/>
          </p:nvSpPr>
          <p:spPr>
            <a:xfrm>
              <a:off x="6374033" y="2016215"/>
              <a:ext cx="380604" cy="380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rgbClr val="E12726"/>
                  </a:solidFill>
                  <a:latin typeface="Proxima Nova" panose="02000506030000020004" pitchFamily="2" charset="0"/>
                </a:rPr>
                <a:t>5</a:t>
              </a:r>
            </a:p>
          </p:txBody>
        </p:sp>
        <p:sp>
          <p:nvSpPr>
            <p:cNvPr id="22" name="Rectangle 21">
              <a:extLst>
                <a:ext uri="{FF2B5EF4-FFF2-40B4-BE49-F238E27FC236}">
                  <a16:creationId xmlns:a16="http://schemas.microsoft.com/office/drawing/2014/main" xmlns="" id="{1F9912D8-21EE-3B4C-A97A-D1287E2205CF}"/>
                </a:ext>
              </a:extLst>
            </p:cNvPr>
            <p:cNvSpPr/>
            <p:nvPr/>
          </p:nvSpPr>
          <p:spPr>
            <a:xfrm>
              <a:off x="6953132" y="2026516"/>
              <a:ext cx="19200" cy="36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Proxima Nova" panose="02000506030000020004" pitchFamily="2" charset="0"/>
                </a:rPr>
                <a:t>  </a:t>
              </a:r>
            </a:p>
          </p:txBody>
        </p:sp>
      </p:grpSp>
      <p:sp>
        <p:nvSpPr>
          <p:cNvPr id="23" name="Rectangle 22">
            <a:extLst>
              <a:ext uri="{FF2B5EF4-FFF2-40B4-BE49-F238E27FC236}">
                <a16:creationId xmlns:a16="http://schemas.microsoft.com/office/drawing/2014/main" xmlns="" id="{1CB31562-6DB6-6F4D-9A4F-369853A9AF23}"/>
              </a:ext>
            </a:extLst>
          </p:cNvPr>
          <p:cNvSpPr/>
          <p:nvPr/>
        </p:nvSpPr>
        <p:spPr>
          <a:xfrm>
            <a:off x="6440993" y="5084956"/>
            <a:ext cx="1204332" cy="1204332"/>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Rectangle 23">
            <a:extLst>
              <a:ext uri="{FF2B5EF4-FFF2-40B4-BE49-F238E27FC236}">
                <a16:creationId xmlns:a16="http://schemas.microsoft.com/office/drawing/2014/main" xmlns="" id="{E224AA40-D4C5-6D47-BC32-E41D00AE5D6B}"/>
              </a:ext>
            </a:extLst>
          </p:cNvPr>
          <p:cNvSpPr/>
          <p:nvPr/>
        </p:nvSpPr>
        <p:spPr>
          <a:xfrm>
            <a:off x="7743314" y="5084956"/>
            <a:ext cx="1204332" cy="1204332"/>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Rectangle 24">
            <a:extLst>
              <a:ext uri="{FF2B5EF4-FFF2-40B4-BE49-F238E27FC236}">
                <a16:creationId xmlns:a16="http://schemas.microsoft.com/office/drawing/2014/main" xmlns="" id="{562B0C80-B469-8D45-A711-0C3B6DA422CF}"/>
              </a:ext>
            </a:extLst>
          </p:cNvPr>
          <p:cNvSpPr/>
          <p:nvPr/>
        </p:nvSpPr>
        <p:spPr>
          <a:xfrm>
            <a:off x="9045635" y="5084956"/>
            <a:ext cx="1204332" cy="1204332"/>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Rectangle 25">
            <a:extLst>
              <a:ext uri="{FF2B5EF4-FFF2-40B4-BE49-F238E27FC236}">
                <a16:creationId xmlns:a16="http://schemas.microsoft.com/office/drawing/2014/main" xmlns="" id="{8DE2FD22-9BCF-8644-BB06-9B91612E9BAC}"/>
              </a:ext>
            </a:extLst>
          </p:cNvPr>
          <p:cNvSpPr/>
          <p:nvPr/>
        </p:nvSpPr>
        <p:spPr>
          <a:xfrm>
            <a:off x="10347956" y="5084956"/>
            <a:ext cx="1204332" cy="1204332"/>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7" name="Picture 26">
            <a:extLst>
              <a:ext uri="{FF2B5EF4-FFF2-40B4-BE49-F238E27FC236}">
                <a16:creationId xmlns:a16="http://schemas.microsoft.com/office/drawing/2014/main" xmlns="" id="{84FB5AD7-19C0-D246-9AC2-D2CFD2654E6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40993" y="5084956"/>
            <a:ext cx="1204332" cy="1230628"/>
          </a:xfrm>
          <a:prstGeom prst="rect">
            <a:avLst/>
          </a:prstGeom>
        </p:spPr>
      </p:pic>
      <p:pic>
        <p:nvPicPr>
          <p:cNvPr id="28" name="Picture 27">
            <a:extLst>
              <a:ext uri="{FF2B5EF4-FFF2-40B4-BE49-F238E27FC236}">
                <a16:creationId xmlns:a16="http://schemas.microsoft.com/office/drawing/2014/main" xmlns="" id="{27C62592-AB25-9445-9373-37E28D8CBE3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43314" y="5084956"/>
            <a:ext cx="1204332" cy="1204332"/>
          </a:xfrm>
          <a:prstGeom prst="rect">
            <a:avLst/>
          </a:prstGeom>
        </p:spPr>
      </p:pic>
      <p:pic>
        <p:nvPicPr>
          <p:cNvPr id="29" name="Picture 28">
            <a:extLst>
              <a:ext uri="{FF2B5EF4-FFF2-40B4-BE49-F238E27FC236}">
                <a16:creationId xmlns:a16="http://schemas.microsoft.com/office/drawing/2014/main" xmlns="" id="{728C9272-B8DE-CD4C-BCCD-E8AB0D4E6A1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045636" y="5084955"/>
            <a:ext cx="1204332" cy="1219089"/>
          </a:xfrm>
          <a:prstGeom prst="rect">
            <a:avLst/>
          </a:prstGeom>
        </p:spPr>
      </p:pic>
      <p:pic>
        <p:nvPicPr>
          <p:cNvPr id="30" name="Picture 29">
            <a:extLst>
              <a:ext uri="{FF2B5EF4-FFF2-40B4-BE49-F238E27FC236}">
                <a16:creationId xmlns:a16="http://schemas.microsoft.com/office/drawing/2014/main" xmlns="" id="{C85C6CC9-A2CF-BB4B-8A69-D28BCE74116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341817" y="5084956"/>
            <a:ext cx="1230628" cy="1204332"/>
          </a:xfrm>
          <a:prstGeom prst="rect">
            <a:avLst/>
          </a:prstGeom>
        </p:spPr>
      </p:pic>
    </p:spTree>
    <p:extLst>
      <p:ext uri="{BB962C8B-B14F-4D97-AF65-F5344CB8AC3E}">
        <p14:creationId xmlns:p14="http://schemas.microsoft.com/office/powerpoint/2010/main" val="1324852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xmlns="" id="{644199CB-EE28-5642-975A-968C43D12B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743" y="1765655"/>
            <a:ext cx="11500514" cy="4743276"/>
          </a:xfrm>
          <a:prstGeom prst="rect">
            <a:avLst/>
          </a:prstGeom>
        </p:spPr>
      </p:pic>
      <p:sp>
        <p:nvSpPr>
          <p:cNvPr id="46" name="Rectangle 45">
            <a:extLst>
              <a:ext uri="{FF2B5EF4-FFF2-40B4-BE49-F238E27FC236}">
                <a16:creationId xmlns:a16="http://schemas.microsoft.com/office/drawing/2014/main" xmlns="" id="{04615FB2-0525-D848-BD30-0781CC727BD8}"/>
              </a:ext>
            </a:extLst>
          </p:cNvPr>
          <p:cNvSpPr/>
          <p:nvPr/>
        </p:nvSpPr>
        <p:spPr>
          <a:xfrm>
            <a:off x="670701" y="4734560"/>
            <a:ext cx="2428099" cy="1074305"/>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4400" dirty="0">
                <a:latin typeface="Proxima Nova" panose="02000506030000020004" pitchFamily="2" charset="0"/>
              </a:rPr>
              <a:t>20</a:t>
            </a:r>
          </a:p>
        </p:txBody>
      </p:sp>
      <p:sp>
        <p:nvSpPr>
          <p:cNvPr id="53" name="Rectangle 52">
            <a:extLst>
              <a:ext uri="{FF2B5EF4-FFF2-40B4-BE49-F238E27FC236}">
                <a16:creationId xmlns:a16="http://schemas.microsoft.com/office/drawing/2014/main" xmlns="" id="{5FEBA73D-8ED6-F24F-B07D-4A4F22E273A4}"/>
              </a:ext>
            </a:extLst>
          </p:cNvPr>
          <p:cNvSpPr/>
          <p:nvPr/>
        </p:nvSpPr>
        <p:spPr>
          <a:xfrm>
            <a:off x="3434221" y="4432897"/>
            <a:ext cx="2428099" cy="1365876"/>
          </a:xfrm>
          <a:prstGeom prst="rect">
            <a:avLst/>
          </a:prstGeom>
          <a:solidFill>
            <a:srgbClr val="002F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4400" dirty="0">
                <a:latin typeface="Proxima Nova" panose="02000506030000020004" pitchFamily="2" charset="0"/>
              </a:rPr>
              <a:t>26</a:t>
            </a:r>
          </a:p>
        </p:txBody>
      </p:sp>
      <p:sp>
        <p:nvSpPr>
          <p:cNvPr id="54" name="Rectangle 53">
            <a:extLst>
              <a:ext uri="{FF2B5EF4-FFF2-40B4-BE49-F238E27FC236}">
                <a16:creationId xmlns:a16="http://schemas.microsoft.com/office/drawing/2014/main" xmlns="" id="{D74B544D-A95E-A644-A837-A1F45ECEB8AB}"/>
              </a:ext>
            </a:extLst>
          </p:cNvPr>
          <p:cNvSpPr/>
          <p:nvPr/>
        </p:nvSpPr>
        <p:spPr>
          <a:xfrm>
            <a:off x="6242905" y="3429000"/>
            <a:ext cx="2428099" cy="2321063"/>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4400" dirty="0">
                <a:latin typeface="Proxima Nova" panose="02000506030000020004" pitchFamily="2" charset="0"/>
              </a:rPr>
              <a:t>49</a:t>
            </a:r>
          </a:p>
        </p:txBody>
      </p:sp>
      <p:sp>
        <p:nvSpPr>
          <p:cNvPr id="55" name="Rectangle 54">
            <a:extLst>
              <a:ext uri="{FF2B5EF4-FFF2-40B4-BE49-F238E27FC236}">
                <a16:creationId xmlns:a16="http://schemas.microsoft.com/office/drawing/2014/main" xmlns="" id="{9DEAC373-F15A-6044-A189-1CFF81AD2C36}"/>
              </a:ext>
            </a:extLst>
          </p:cNvPr>
          <p:cNvSpPr/>
          <p:nvPr/>
        </p:nvSpPr>
        <p:spPr>
          <a:xfrm>
            <a:off x="9044582" y="3210903"/>
            <a:ext cx="2318258" cy="2529497"/>
          </a:xfrm>
          <a:prstGeom prst="rect">
            <a:avLst/>
          </a:prstGeom>
          <a:solidFill>
            <a:srgbClr val="002F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4400" dirty="0">
                <a:latin typeface="Proxima Nova" panose="02000506030000020004" pitchFamily="2" charset="0"/>
              </a:rPr>
              <a:t>50</a:t>
            </a:r>
          </a:p>
        </p:txBody>
      </p:sp>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7865835"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ОРГАНИЗАЦИИ-УЧАСТНИКИ ОЧНОГО ОБСЛЕДОВАНИЯ</a:t>
            </a:r>
          </a:p>
        </p:txBody>
      </p:sp>
      <p:sp>
        <p:nvSpPr>
          <p:cNvPr id="33" name="TextBox 32">
            <a:extLst>
              <a:ext uri="{FF2B5EF4-FFF2-40B4-BE49-F238E27FC236}">
                <a16:creationId xmlns:a16="http://schemas.microsoft.com/office/drawing/2014/main" xmlns="" id="{F470678B-DAFE-DF4E-B2E3-963CB3339CF7}"/>
              </a:ext>
            </a:extLst>
          </p:cNvPr>
          <p:cNvSpPr txBox="1"/>
          <p:nvPr/>
        </p:nvSpPr>
        <p:spPr>
          <a:xfrm>
            <a:off x="733561" y="2688023"/>
            <a:ext cx="9210110" cy="1312825"/>
          </a:xfrm>
          <a:prstGeom prst="rect">
            <a:avLst/>
          </a:prstGeom>
          <a:noFill/>
        </p:spPr>
        <p:txBody>
          <a:bodyPr wrap="square" lIns="0" tIns="0" rIns="0" bIns="0" rtlCol="0">
            <a:noAutofit/>
          </a:bodyPr>
          <a:lstStyle/>
          <a:p>
            <a:r>
              <a:rPr lang="ru-RU" sz="2667" dirty="0">
                <a:solidFill>
                  <a:schemeClr val="tx1">
                    <a:lumMod val="85000"/>
                    <a:lumOff val="15000"/>
                  </a:schemeClr>
                </a:solidFill>
                <a:latin typeface="Proxima Nova" panose="02000506030000020004" pitchFamily="2" charset="0"/>
                <a:ea typeface="Source Sans Pro" panose="020B0503030403020204" pitchFamily="34" charset="0"/>
                <a:cs typeface="Verdana" panose="020B0604030504040204" pitchFamily="34" charset="0"/>
              </a:rPr>
              <a:t>ЧИСЛО ОЧНЫХ</a:t>
            </a:r>
          </a:p>
          <a:p>
            <a:r>
              <a:rPr lang="ru-RU" sz="2667" dirty="0">
                <a:solidFill>
                  <a:schemeClr val="tx1">
                    <a:lumMod val="85000"/>
                    <a:lumOff val="15000"/>
                  </a:schemeClr>
                </a:solidFill>
                <a:latin typeface="Proxima Nova" panose="02000506030000020004" pitchFamily="2" charset="0"/>
                <a:ea typeface="Source Sans Pro" panose="020B0503030403020204" pitchFamily="34" charset="0"/>
                <a:cs typeface="Verdana" panose="020B0604030504040204" pitchFamily="34" charset="0"/>
              </a:rPr>
              <a:t>ОБСЛЕДОВАНИЙ</a:t>
            </a:r>
            <a:endParaRPr lang="ru-RU" sz="5400" dirty="0">
              <a:solidFill>
                <a:srgbClr val="C32420"/>
              </a:solidFill>
              <a:latin typeface="Proxima Nova Light" panose="02000506030000020004" pitchFamily="2" charset="0"/>
              <a:ea typeface="Source Sans Pro" panose="020B0503030403020204" pitchFamily="34" charset="0"/>
              <a:cs typeface="Verdana" panose="020B0604030504040204" pitchFamily="34" charset="0"/>
            </a:endParaRPr>
          </a:p>
        </p:txBody>
      </p:sp>
      <p:sp>
        <p:nvSpPr>
          <p:cNvPr id="34" name="Rectangle 33">
            <a:extLst>
              <a:ext uri="{FF2B5EF4-FFF2-40B4-BE49-F238E27FC236}">
                <a16:creationId xmlns:a16="http://schemas.microsoft.com/office/drawing/2014/main" xmlns="" id="{7AF730A9-3054-D84F-B20F-45E2CF11F23C}"/>
              </a:ext>
            </a:extLst>
          </p:cNvPr>
          <p:cNvSpPr/>
          <p:nvPr/>
        </p:nvSpPr>
        <p:spPr>
          <a:xfrm rot="10800000" flipV="1">
            <a:off x="345742" y="1776758"/>
            <a:ext cx="11500817" cy="57413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0" bIns="0" numCol="1" spcCol="0" rtlCol="0" fromWordArt="0" anchor="ctr" anchorCtr="0" forceAA="0" compatLnSpc="1">
            <a:prstTxWarp prst="textNoShape">
              <a:avLst/>
            </a:prstTxWarp>
            <a:noAutofit/>
          </a:bodyPr>
          <a:lstStyle/>
          <a:p>
            <a:pPr marL="300355" marR="511809" algn="ctr">
              <a:lnSpc>
                <a:spcPct val="101600"/>
              </a:lnSpc>
            </a:pPr>
            <a:r>
              <a:rPr lang="ru-RU" sz="2000" dirty="0">
                <a:solidFill>
                  <a:schemeClr val="bg1"/>
                </a:solidFill>
                <a:latin typeface="Proxima Nova" panose="02000506030000020004" pitchFamily="2" charset="0"/>
                <a:cs typeface="Arial" panose="020B0604020202020204" pitchFamily="34" charset="0"/>
              </a:rPr>
              <a:t>КОЛИЧЕСТВО ОРГАНИЗАЦИЙ, ВЫШЕДШИХ НА ЭТАП ОЧНОГО ОБСЛЕДОВАНИЯ</a:t>
            </a:r>
          </a:p>
        </p:txBody>
      </p:sp>
      <p:sp>
        <p:nvSpPr>
          <p:cNvPr id="35" name="object 17">
            <a:extLst>
              <a:ext uri="{FF2B5EF4-FFF2-40B4-BE49-F238E27FC236}">
                <a16:creationId xmlns:a16="http://schemas.microsoft.com/office/drawing/2014/main" xmlns="" id="{AF04335C-F4B1-524F-B0E8-39E3DD72735A}"/>
              </a:ext>
            </a:extLst>
          </p:cNvPr>
          <p:cNvSpPr txBox="1"/>
          <p:nvPr/>
        </p:nvSpPr>
        <p:spPr>
          <a:xfrm rot="10800000" flipV="1">
            <a:off x="716112" y="6018163"/>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2016 г.</a:t>
            </a:r>
          </a:p>
        </p:txBody>
      </p:sp>
      <p:sp>
        <p:nvSpPr>
          <p:cNvPr id="36" name="object 17">
            <a:extLst>
              <a:ext uri="{FF2B5EF4-FFF2-40B4-BE49-F238E27FC236}">
                <a16:creationId xmlns:a16="http://schemas.microsoft.com/office/drawing/2014/main" xmlns="" id="{4CD49AF1-4A7A-C147-BF14-02C71FCFE848}"/>
              </a:ext>
            </a:extLst>
          </p:cNvPr>
          <p:cNvSpPr txBox="1"/>
          <p:nvPr/>
        </p:nvSpPr>
        <p:spPr>
          <a:xfrm rot="10800000" flipV="1">
            <a:off x="3434221" y="6025624"/>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2017 г.</a:t>
            </a:r>
          </a:p>
        </p:txBody>
      </p:sp>
      <p:sp>
        <p:nvSpPr>
          <p:cNvPr id="37" name="object 17">
            <a:extLst>
              <a:ext uri="{FF2B5EF4-FFF2-40B4-BE49-F238E27FC236}">
                <a16:creationId xmlns:a16="http://schemas.microsoft.com/office/drawing/2014/main" xmlns="" id="{11411234-6825-1043-9AF9-BE144C46A605}"/>
              </a:ext>
            </a:extLst>
          </p:cNvPr>
          <p:cNvSpPr txBox="1"/>
          <p:nvPr/>
        </p:nvSpPr>
        <p:spPr>
          <a:xfrm rot="10800000" flipV="1">
            <a:off x="6242689" y="6033085"/>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2018 г.</a:t>
            </a:r>
          </a:p>
        </p:txBody>
      </p:sp>
      <p:sp>
        <p:nvSpPr>
          <p:cNvPr id="38" name="object 17">
            <a:extLst>
              <a:ext uri="{FF2B5EF4-FFF2-40B4-BE49-F238E27FC236}">
                <a16:creationId xmlns:a16="http://schemas.microsoft.com/office/drawing/2014/main" xmlns="" id="{1C1339B0-3200-1141-811E-18A702A81D00}"/>
              </a:ext>
            </a:extLst>
          </p:cNvPr>
          <p:cNvSpPr txBox="1"/>
          <p:nvPr/>
        </p:nvSpPr>
        <p:spPr>
          <a:xfrm rot="10800000" flipV="1">
            <a:off x="9044581" y="6040546"/>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2019 г.</a:t>
            </a:r>
          </a:p>
        </p:txBody>
      </p:sp>
      <p:sp>
        <p:nvSpPr>
          <p:cNvPr id="10" name="Oval 9">
            <a:extLst>
              <a:ext uri="{FF2B5EF4-FFF2-40B4-BE49-F238E27FC236}">
                <a16:creationId xmlns:a16="http://schemas.microsoft.com/office/drawing/2014/main" xmlns="" id="{15327FE0-A288-7B4F-AEC7-82F2B0FE6BB5}"/>
              </a:ext>
            </a:extLst>
          </p:cNvPr>
          <p:cNvSpPr/>
          <p:nvPr/>
        </p:nvSpPr>
        <p:spPr>
          <a:xfrm>
            <a:off x="1801398" y="4651208"/>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0" name="Oval 39">
            <a:extLst>
              <a:ext uri="{FF2B5EF4-FFF2-40B4-BE49-F238E27FC236}">
                <a16:creationId xmlns:a16="http://schemas.microsoft.com/office/drawing/2014/main" xmlns="" id="{742CEBB1-5E6C-B044-9BAC-8CA696E97563}"/>
              </a:ext>
            </a:extLst>
          </p:cNvPr>
          <p:cNvSpPr/>
          <p:nvPr/>
        </p:nvSpPr>
        <p:spPr>
          <a:xfrm>
            <a:off x="4564918" y="4346599"/>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1" name="Oval 40">
            <a:extLst>
              <a:ext uri="{FF2B5EF4-FFF2-40B4-BE49-F238E27FC236}">
                <a16:creationId xmlns:a16="http://schemas.microsoft.com/office/drawing/2014/main" xmlns="" id="{3BD8235B-056C-C342-98EB-382DB117B892}"/>
              </a:ext>
            </a:extLst>
          </p:cNvPr>
          <p:cNvSpPr/>
          <p:nvPr/>
        </p:nvSpPr>
        <p:spPr>
          <a:xfrm>
            <a:off x="7326603" y="3342702"/>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2" name="Oval 41">
            <a:extLst>
              <a:ext uri="{FF2B5EF4-FFF2-40B4-BE49-F238E27FC236}">
                <a16:creationId xmlns:a16="http://schemas.microsoft.com/office/drawing/2014/main" xmlns="" id="{2E4A5D44-0CB5-EE4C-ACD7-6BCB84C54CBF}"/>
              </a:ext>
            </a:extLst>
          </p:cNvPr>
          <p:cNvSpPr/>
          <p:nvPr/>
        </p:nvSpPr>
        <p:spPr>
          <a:xfrm>
            <a:off x="9935325" y="3123485"/>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cxnSp>
        <p:nvCxnSpPr>
          <p:cNvPr id="47" name="Straight Connector 46">
            <a:extLst>
              <a:ext uri="{FF2B5EF4-FFF2-40B4-BE49-F238E27FC236}">
                <a16:creationId xmlns:a16="http://schemas.microsoft.com/office/drawing/2014/main" xmlns="" id="{F68443CD-1D30-6344-A739-A8A38061671D}"/>
              </a:ext>
            </a:extLst>
          </p:cNvPr>
          <p:cNvCxnSpPr>
            <a:cxnSpLocks/>
          </p:cNvCxnSpPr>
          <p:nvPr/>
        </p:nvCxnSpPr>
        <p:spPr>
          <a:xfrm flipH="1">
            <a:off x="7323234" y="3206837"/>
            <a:ext cx="2682621" cy="23897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AB8C1243-F601-AD46-91BB-A82FB8F73B37}"/>
              </a:ext>
            </a:extLst>
          </p:cNvPr>
          <p:cNvCxnSpPr>
            <a:cxnSpLocks/>
          </p:cNvCxnSpPr>
          <p:nvPr/>
        </p:nvCxnSpPr>
        <p:spPr>
          <a:xfrm flipH="1">
            <a:off x="4690981" y="3429000"/>
            <a:ext cx="2682621" cy="100095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riangle 57">
            <a:extLst>
              <a:ext uri="{FF2B5EF4-FFF2-40B4-BE49-F238E27FC236}">
                <a16:creationId xmlns:a16="http://schemas.microsoft.com/office/drawing/2014/main" xmlns="" id="{F47CA2D8-8BB0-FA49-881F-283500B0885C}"/>
              </a:ext>
            </a:extLst>
          </p:cNvPr>
          <p:cNvSpPr/>
          <p:nvPr/>
        </p:nvSpPr>
        <p:spPr>
          <a:xfrm rot="10800000">
            <a:off x="623719" y="1995078"/>
            <a:ext cx="219683" cy="1893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5" name="Triangle 44">
            <a:extLst>
              <a:ext uri="{FF2B5EF4-FFF2-40B4-BE49-F238E27FC236}">
                <a16:creationId xmlns:a16="http://schemas.microsoft.com/office/drawing/2014/main" xmlns="" id="{174BBA5D-3144-5E4E-BF8A-ED4FF8F922A1}"/>
              </a:ext>
            </a:extLst>
          </p:cNvPr>
          <p:cNvSpPr/>
          <p:nvPr/>
        </p:nvSpPr>
        <p:spPr>
          <a:xfrm rot="10800000">
            <a:off x="11362839" y="1995078"/>
            <a:ext cx="219683" cy="18938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cxnSp>
        <p:nvCxnSpPr>
          <p:cNvPr id="56" name="Straight Connector 55">
            <a:extLst>
              <a:ext uri="{FF2B5EF4-FFF2-40B4-BE49-F238E27FC236}">
                <a16:creationId xmlns:a16="http://schemas.microsoft.com/office/drawing/2014/main" xmlns="" id="{699557D3-5B0D-1D4B-AF82-3A7AB17259F5}"/>
              </a:ext>
            </a:extLst>
          </p:cNvPr>
          <p:cNvCxnSpPr>
            <a:cxnSpLocks/>
            <a:endCxn id="10" idx="2"/>
          </p:cNvCxnSpPr>
          <p:nvPr/>
        </p:nvCxnSpPr>
        <p:spPr>
          <a:xfrm flipH="1">
            <a:off x="1801398" y="4419183"/>
            <a:ext cx="2820946" cy="31537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800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863D73D7-D78B-6D4D-BFE6-738C8405CE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6700" r="5510"/>
          <a:stretch/>
        </p:blipFill>
        <p:spPr>
          <a:xfrm>
            <a:off x="345743" y="1765655"/>
            <a:ext cx="5896945" cy="4743276"/>
          </a:xfrm>
          <a:prstGeom prst="rect">
            <a:avLst/>
          </a:prstGeom>
        </p:spPr>
      </p:pic>
      <p:sp>
        <p:nvSpPr>
          <p:cNvPr id="4" name="Rectangle 3">
            <a:extLst>
              <a:ext uri="{FF2B5EF4-FFF2-40B4-BE49-F238E27FC236}">
                <a16:creationId xmlns:a16="http://schemas.microsoft.com/office/drawing/2014/main" xmlns="" id="{8BD649A9-8BEE-5042-AF05-8044BCF2822A}"/>
              </a:ext>
            </a:extLst>
          </p:cNvPr>
          <p:cNvSpPr/>
          <p:nvPr/>
        </p:nvSpPr>
        <p:spPr>
          <a:xfrm>
            <a:off x="1665027" y="352971"/>
            <a:ext cx="9353493" cy="1138773"/>
          </a:xfrm>
          <a:prstGeom prst="rect">
            <a:avLst/>
          </a:prstGeom>
        </p:spPr>
        <p:txBody>
          <a:bodyPr wrap="square" lIns="0" tIns="0" rIns="0" bIns="0" anchor="ctr" anchorCtr="0">
            <a:spAutoFit/>
          </a:bodyPr>
          <a:lstStyle/>
          <a:p>
            <a:r>
              <a:rPr lang="ru-RU" sz="3700" b="1" dirty="0">
                <a:solidFill>
                  <a:schemeClr val="tx1">
                    <a:lumMod val="85000"/>
                    <a:lumOff val="15000"/>
                  </a:schemeClr>
                </a:solidFill>
                <a:latin typeface="Proxima Nova Semibold"/>
              </a:rPr>
              <a:t>ДИНАМИКА УЧАСТИЯ в ППК, ЧЕЛЯБИНСКАЯ ОБЛАСТЬ</a:t>
            </a:r>
            <a:endParaRPr lang="en-US" sz="3700" b="1" dirty="0">
              <a:solidFill>
                <a:schemeClr val="tx1">
                  <a:lumMod val="85000"/>
                  <a:lumOff val="15000"/>
                </a:schemeClr>
              </a:solidFill>
              <a:latin typeface="Proxima Nova Semibold"/>
            </a:endParaRPr>
          </a:p>
        </p:txBody>
      </p:sp>
      <p:sp>
        <p:nvSpPr>
          <p:cNvPr id="9" name="object 17">
            <a:extLst>
              <a:ext uri="{FF2B5EF4-FFF2-40B4-BE49-F238E27FC236}">
                <a16:creationId xmlns:a16="http://schemas.microsoft.com/office/drawing/2014/main" xmlns="" id="{03341413-54E0-834C-822B-B70AD5B528FD}"/>
              </a:ext>
            </a:extLst>
          </p:cNvPr>
          <p:cNvSpPr txBox="1"/>
          <p:nvPr/>
        </p:nvSpPr>
        <p:spPr>
          <a:xfrm rot="10800000" flipV="1">
            <a:off x="716112" y="6018163"/>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2016 г.</a:t>
            </a:r>
          </a:p>
        </p:txBody>
      </p:sp>
      <p:sp>
        <p:nvSpPr>
          <p:cNvPr id="10" name="object 17">
            <a:extLst>
              <a:ext uri="{FF2B5EF4-FFF2-40B4-BE49-F238E27FC236}">
                <a16:creationId xmlns:a16="http://schemas.microsoft.com/office/drawing/2014/main" xmlns="" id="{5AF1F475-BC68-9149-A28C-7E0F65770951}"/>
              </a:ext>
            </a:extLst>
          </p:cNvPr>
          <p:cNvSpPr txBox="1"/>
          <p:nvPr/>
        </p:nvSpPr>
        <p:spPr>
          <a:xfrm rot="10800000" flipV="1">
            <a:off x="2104313" y="6025624"/>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2017 г.</a:t>
            </a:r>
          </a:p>
        </p:txBody>
      </p:sp>
      <p:sp>
        <p:nvSpPr>
          <p:cNvPr id="11" name="object 17">
            <a:extLst>
              <a:ext uri="{FF2B5EF4-FFF2-40B4-BE49-F238E27FC236}">
                <a16:creationId xmlns:a16="http://schemas.microsoft.com/office/drawing/2014/main" xmlns="" id="{F1EFB2F1-D42A-E248-94DB-9E05AC329B0F}"/>
              </a:ext>
            </a:extLst>
          </p:cNvPr>
          <p:cNvSpPr txBox="1"/>
          <p:nvPr/>
        </p:nvSpPr>
        <p:spPr>
          <a:xfrm rot="10800000" flipV="1">
            <a:off x="3478973" y="6033085"/>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2018 г.</a:t>
            </a:r>
          </a:p>
        </p:txBody>
      </p:sp>
      <p:sp>
        <p:nvSpPr>
          <p:cNvPr id="12" name="object 17">
            <a:extLst>
              <a:ext uri="{FF2B5EF4-FFF2-40B4-BE49-F238E27FC236}">
                <a16:creationId xmlns:a16="http://schemas.microsoft.com/office/drawing/2014/main" xmlns="" id="{4A8B149B-636F-584B-9050-7F5E5D61F7B0}"/>
              </a:ext>
            </a:extLst>
          </p:cNvPr>
          <p:cNvSpPr txBox="1"/>
          <p:nvPr/>
        </p:nvSpPr>
        <p:spPr>
          <a:xfrm rot="10800000" flipV="1">
            <a:off x="4860831" y="6040546"/>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2019 г.</a:t>
            </a:r>
          </a:p>
        </p:txBody>
      </p:sp>
      <p:sp>
        <p:nvSpPr>
          <p:cNvPr id="5" name="Rectangle 4">
            <a:extLst>
              <a:ext uri="{FF2B5EF4-FFF2-40B4-BE49-F238E27FC236}">
                <a16:creationId xmlns:a16="http://schemas.microsoft.com/office/drawing/2014/main" xmlns="" id="{4DFDBBFE-A763-F14C-9284-AD502F9A1D6C}"/>
              </a:ext>
            </a:extLst>
          </p:cNvPr>
          <p:cNvSpPr/>
          <p:nvPr/>
        </p:nvSpPr>
        <p:spPr>
          <a:xfrm>
            <a:off x="716112" y="5763146"/>
            <a:ext cx="1025957" cy="45719"/>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3200" dirty="0">
                <a:latin typeface="Proxima Nova" panose="02000506030000020004" pitchFamily="2" charset="0"/>
              </a:rPr>
              <a:t>0</a:t>
            </a:r>
          </a:p>
        </p:txBody>
      </p:sp>
      <p:sp>
        <p:nvSpPr>
          <p:cNvPr id="14" name="Rectangle 13">
            <a:extLst>
              <a:ext uri="{FF2B5EF4-FFF2-40B4-BE49-F238E27FC236}">
                <a16:creationId xmlns:a16="http://schemas.microsoft.com/office/drawing/2014/main" xmlns="" id="{8EB95309-8446-A44F-98CF-BB22172DC66B}"/>
              </a:ext>
            </a:extLst>
          </p:cNvPr>
          <p:cNvSpPr/>
          <p:nvPr/>
        </p:nvSpPr>
        <p:spPr>
          <a:xfrm>
            <a:off x="2104313" y="3638299"/>
            <a:ext cx="1025957" cy="2170567"/>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3200" dirty="0">
                <a:latin typeface="Proxima Nova" panose="02000506030000020004" pitchFamily="2" charset="0"/>
              </a:rPr>
              <a:t>8</a:t>
            </a:r>
          </a:p>
        </p:txBody>
      </p:sp>
      <p:sp>
        <p:nvSpPr>
          <p:cNvPr id="15" name="Rectangle 14">
            <a:extLst>
              <a:ext uri="{FF2B5EF4-FFF2-40B4-BE49-F238E27FC236}">
                <a16:creationId xmlns:a16="http://schemas.microsoft.com/office/drawing/2014/main" xmlns="" id="{392E92AA-D3D1-A44C-B2DB-780F0F2115A8}"/>
              </a:ext>
            </a:extLst>
          </p:cNvPr>
          <p:cNvSpPr/>
          <p:nvPr/>
        </p:nvSpPr>
        <p:spPr>
          <a:xfrm>
            <a:off x="3478973" y="3926809"/>
            <a:ext cx="1025957" cy="1882056"/>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3200" dirty="0">
                <a:latin typeface="Proxima Nova" panose="02000506030000020004" pitchFamily="2" charset="0"/>
              </a:rPr>
              <a:t>6</a:t>
            </a:r>
          </a:p>
        </p:txBody>
      </p:sp>
      <p:sp>
        <p:nvSpPr>
          <p:cNvPr id="16" name="Rectangle 15">
            <a:extLst>
              <a:ext uri="{FF2B5EF4-FFF2-40B4-BE49-F238E27FC236}">
                <a16:creationId xmlns:a16="http://schemas.microsoft.com/office/drawing/2014/main" xmlns="" id="{4D8F262F-84F1-7B41-A327-3CDB38DFD38B}"/>
              </a:ext>
            </a:extLst>
          </p:cNvPr>
          <p:cNvSpPr/>
          <p:nvPr/>
        </p:nvSpPr>
        <p:spPr>
          <a:xfrm>
            <a:off x="4853634" y="3779491"/>
            <a:ext cx="1025957" cy="202937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b" anchorCtr="0" forceAA="0" compatLnSpc="1">
            <a:prstTxWarp prst="textNoShape">
              <a:avLst/>
            </a:prstTxWarp>
            <a:noAutofit/>
          </a:bodyPr>
          <a:lstStyle/>
          <a:p>
            <a:pPr algn="ctr"/>
            <a:r>
              <a:rPr lang="ru-RU" sz="3200" dirty="0">
                <a:latin typeface="Proxima Nova" panose="02000506030000020004" pitchFamily="2" charset="0"/>
              </a:rPr>
              <a:t>7</a:t>
            </a:r>
          </a:p>
        </p:txBody>
      </p:sp>
      <p:sp>
        <p:nvSpPr>
          <p:cNvPr id="18" name="Oval 17">
            <a:extLst>
              <a:ext uri="{FF2B5EF4-FFF2-40B4-BE49-F238E27FC236}">
                <a16:creationId xmlns:a16="http://schemas.microsoft.com/office/drawing/2014/main" xmlns="" id="{DB1762A1-4258-EB46-971A-5D8CE9E87997}"/>
              </a:ext>
            </a:extLst>
          </p:cNvPr>
          <p:cNvSpPr/>
          <p:nvPr/>
        </p:nvSpPr>
        <p:spPr>
          <a:xfrm>
            <a:off x="1079627" y="5725513"/>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cxnSp>
        <p:nvCxnSpPr>
          <p:cNvPr id="19" name="Straight Connector 18">
            <a:extLst>
              <a:ext uri="{FF2B5EF4-FFF2-40B4-BE49-F238E27FC236}">
                <a16:creationId xmlns:a16="http://schemas.microsoft.com/office/drawing/2014/main" xmlns="" id="{B9654960-F1C3-1A4D-B65D-4051EECE4AA7}"/>
              </a:ext>
            </a:extLst>
          </p:cNvPr>
          <p:cNvCxnSpPr>
            <a:cxnSpLocks/>
            <a:stCxn id="14" idx="0"/>
          </p:cNvCxnSpPr>
          <p:nvPr/>
        </p:nvCxnSpPr>
        <p:spPr>
          <a:xfrm flipH="1">
            <a:off x="1168740" y="3638299"/>
            <a:ext cx="1448552" cy="214772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xmlns="" id="{1D97CC6A-398E-9E45-B9D9-F7B29250FB14}"/>
              </a:ext>
            </a:extLst>
          </p:cNvPr>
          <p:cNvSpPr/>
          <p:nvPr/>
        </p:nvSpPr>
        <p:spPr>
          <a:xfrm>
            <a:off x="2539702" y="3570298"/>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21" name="Oval 20">
            <a:extLst>
              <a:ext uri="{FF2B5EF4-FFF2-40B4-BE49-F238E27FC236}">
                <a16:creationId xmlns:a16="http://schemas.microsoft.com/office/drawing/2014/main" xmlns="" id="{108DB0F3-DB30-D74D-B9F8-8CA9C5FD51D2}"/>
              </a:ext>
            </a:extLst>
          </p:cNvPr>
          <p:cNvSpPr/>
          <p:nvPr/>
        </p:nvSpPr>
        <p:spPr>
          <a:xfrm>
            <a:off x="3898877" y="3835996"/>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22" name="Oval 21">
            <a:extLst>
              <a:ext uri="{FF2B5EF4-FFF2-40B4-BE49-F238E27FC236}">
                <a16:creationId xmlns:a16="http://schemas.microsoft.com/office/drawing/2014/main" xmlns="" id="{79810757-5498-CB4A-A520-A96A86DB0AD3}"/>
              </a:ext>
            </a:extLst>
          </p:cNvPr>
          <p:cNvSpPr/>
          <p:nvPr/>
        </p:nvSpPr>
        <p:spPr>
          <a:xfrm>
            <a:off x="5291246" y="3704800"/>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cxnSp>
        <p:nvCxnSpPr>
          <p:cNvPr id="25" name="Straight Connector 24">
            <a:extLst>
              <a:ext uri="{FF2B5EF4-FFF2-40B4-BE49-F238E27FC236}">
                <a16:creationId xmlns:a16="http://schemas.microsoft.com/office/drawing/2014/main" xmlns="" id="{0EEA2EDF-6687-F04D-A1E4-19320E7F0617}"/>
              </a:ext>
            </a:extLst>
          </p:cNvPr>
          <p:cNvCxnSpPr>
            <a:cxnSpLocks/>
            <a:stCxn id="15" idx="0"/>
          </p:cNvCxnSpPr>
          <p:nvPr/>
        </p:nvCxnSpPr>
        <p:spPr>
          <a:xfrm flipH="1" flipV="1">
            <a:off x="2613330" y="3648435"/>
            <a:ext cx="1378622" cy="27837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2DA68E6C-250A-1945-A67D-0C3A6271981E}"/>
              </a:ext>
            </a:extLst>
          </p:cNvPr>
          <p:cNvCxnSpPr>
            <a:cxnSpLocks/>
            <a:stCxn id="22" idx="2"/>
          </p:cNvCxnSpPr>
          <p:nvPr/>
        </p:nvCxnSpPr>
        <p:spPr>
          <a:xfrm flipH="1">
            <a:off x="3972506" y="3788152"/>
            <a:ext cx="1318740" cy="14611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xmlns="" id="{B5785391-0CA7-CE48-83E7-004ADB22E004}"/>
              </a:ext>
            </a:extLst>
          </p:cNvPr>
          <p:cNvSpPr txBox="1"/>
          <p:nvPr/>
        </p:nvSpPr>
        <p:spPr>
          <a:xfrm>
            <a:off x="733561" y="2032821"/>
            <a:ext cx="3317328" cy="1186881"/>
          </a:xfrm>
          <a:prstGeom prst="rect">
            <a:avLst/>
          </a:prstGeom>
          <a:noFill/>
        </p:spPr>
        <p:txBody>
          <a:bodyPr wrap="square" lIns="0" tIns="0" rIns="0" bIns="0" rtlCol="0">
            <a:noAutofit/>
          </a:bodyPr>
          <a:lstStyle/>
          <a:p>
            <a:r>
              <a:rPr lang="ru-RU" sz="2667" dirty="0">
                <a:solidFill>
                  <a:schemeClr val="tx1">
                    <a:lumMod val="85000"/>
                    <a:lumOff val="15000"/>
                  </a:schemeClr>
                </a:solidFill>
                <a:latin typeface="Proxima Nova" panose="02000506030000020004" pitchFamily="2" charset="0"/>
                <a:ea typeface="Source Sans Pro" panose="020B0503030403020204" pitchFamily="34" charset="0"/>
                <a:cs typeface="Verdana" panose="020B0604030504040204" pitchFamily="34" charset="0"/>
              </a:rPr>
              <a:t>Количество</a:t>
            </a:r>
          </a:p>
          <a:p>
            <a:r>
              <a:rPr lang="ru-RU" sz="2667" dirty="0">
                <a:solidFill>
                  <a:schemeClr val="tx1">
                    <a:lumMod val="85000"/>
                    <a:lumOff val="15000"/>
                  </a:schemeClr>
                </a:solidFill>
                <a:latin typeface="Proxima Nova" panose="02000506030000020004" pitchFamily="2" charset="0"/>
                <a:ea typeface="Source Sans Pro" panose="020B0503030403020204" pitchFamily="34" charset="0"/>
                <a:cs typeface="Verdana" panose="020B0604030504040204" pitchFamily="34" charset="0"/>
              </a:rPr>
              <a:t>заявок</a:t>
            </a:r>
            <a:endParaRPr lang="ru-RU" sz="5400" dirty="0">
              <a:solidFill>
                <a:srgbClr val="C32420"/>
              </a:solidFill>
              <a:latin typeface="Proxima Nova Light" panose="02000506030000020004" pitchFamily="2" charset="0"/>
              <a:ea typeface="Source Sans Pro" panose="020B0503030403020204" pitchFamily="34" charset="0"/>
              <a:cs typeface="Verdana" panose="020B0604030504040204" pitchFamily="34" charset="0"/>
            </a:endParaRPr>
          </a:p>
        </p:txBody>
      </p:sp>
      <p:pic>
        <p:nvPicPr>
          <p:cNvPr id="1026" name="Picture 2" descr="Картинки по запросу челябинская область">
            <a:extLst>
              <a:ext uri="{FF2B5EF4-FFF2-40B4-BE49-F238E27FC236}">
                <a16:creationId xmlns:a16="http://schemas.microsoft.com/office/drawing/2014/main" xmlns="" id="{2F37398E-8AA2-4BAD-953D-F2DBBD6A2A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897" b="4272"/>
          <a:stretch/>
        </p:blipFill>
        <p:spPr bwMode="auto">
          <a:xfrm>
            <a:off x="6242688" y="1765655"/>
            <a:ext cx="5649006" cy="474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5357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839A093-56E7-9D4E-99C1-81AB1ECC321A}"/>
              </a:ext>
            </a:extLst>
          </p:cNvPr>
          <p:cNvPicPr>
            <a:picLocks noChangeAspect="1"/>
          </p:cNvPicPr>
          <p:nvPr/>
        </p:nvPicPr>
        <p:blipFill rotWithShape="1">
          <a:blip r:embed="rId3"/>
          <a:srcRect l="50000" t="-35" r="-50000" b="35"/>
          <a:stretch/>
        </p:blipFill>
        <p:spPr>
          <a:xfrm>
            <a:off x="272796" y="1744433"/>
            <a:ext cx="11500511" cy="4764497"/>
          </a:xfrm>
          <a:prstGeom prst="rect">
            <a:avLst/>
          </a:prstGeom>
        </p:spPr>
      </p:pic>
      <p:sp>
        <p:nvSpPr>
          <p:cNvPr id="4" name="Rectangle 3">
            <a:extLst>
              <a:ext uri="{FF2B5EF4-FFF2-40B4-BE49-F238E27FC236}">
                <a16:creationId xmlns:a16="http://schemas.microsoft.com/office/drawing/2014/main" xmlns="" id="{30F6DDA5-F26D-F446-B39F-C604C15FC7D8}"/>
              </a:ext>
            </a:extLst>
          </p:cNvPr>
          <p:cNvSpPr/>
          <p:nvPr/>
        </p:nvSpPr>
        <p:spPr>
          <a:xfrm>
            <a:off x="670985" y="2051823"/>
            <a:ext cx="5244394" cy="4224967"/>
          </a:xfrm>
          <a:prstGeom prst="rect">
            <a:avLst/>
          </a:prstGeom>
        </p:spPr>
        <p:txBody>
          <a:bodyPr wrap="square" lIns="0" tIns="0" rIns="0" bIns="0" anchor="ctr" anchorCtr="0">
            <a:noAutofit/>
          </a:bodyPr>
          <a:lstStyle/>
          <a:p>
            <a:r>
              <a:rPr lang="ru-RU" sz="2400"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10 ОРГАНИЗАЦИЙ ЧЕЛЯБИНСКОЙ ОБЛАСТИ ПРИЗНАВАЛИСЬ  ЛАУРЕАТАМИ И ДИПЛОМАНТАМИ КОНКУРСА ЗА ВСЮ ИСТОРИЮ</a:t>
            </a:r>
          </a:p>
          <a:p>
            <a:endParaRPr lang="ru-RU" sz="2400"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endParaRPr>
          </a:p>
          <a:p>
            <a:r>
              <a:rPr lang="ru-RU" sz="2400"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В 2017 году «Обувная фирма «ЮНИЧЕЛ» стала дипломантом премии Правительства РФ в области качества</a:t>
            </a:r>
          </a:p>
          <a:p>
            <a:endParaRPr lang="ru-RU" sz="3200"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endParaRPr>
          </a:p>
          <a:p>
            <a:r>
              <a:rPr lang="ru-RU" sz="17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ru-RU" sz="17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endParaRPr lang="ru-RU" sz="26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endParaRPr>
          </a:p>
        </p:txBody>
      </p:sp>
      <p:sp>
        <p:nvSpPr>
          <p:cNvPr id="6" name="Rectangle 5">
            <a:extLst>
              <a:ext uri="{FF2B5EF4-FFF2-40B4-BE49-F238E27FC236}">
                <a16:creationId xmlns:a16="http://schemas.microsoft.com/office/drawing/2014/main" xmlns="" id="{82A57C46-2574-6341-84EF-42137FFF2597}"/>
              </a:ext>
            </a:extLst>
          </p:cNvPr>
          <p:cNvSpPr/>
          <p:nvPr/>
        </p:nvSpPr>
        <p:spPr>
          <a:xfrm>
            <a:off x="1512627" y="363389"/>
            <a:ext cx="9454077"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ОРГАНИЗАЦИИ-УЧАСТНИКИ</a:t>
            </a:r>
            <a:br>
              <a:rPr lang="ru-RU" sz="3733" b="1" dirty="0">
                <a:solidFill>
                  <a:schemeClr val="tx1">
                    <a:lumMod val="85000"/>
                    <a:lumOff val="15000"/>
                  </a:schemeClr>
                </a:solidFill>
                <a:latin typeface="Proxima Nova Semibold" panose="02000506030000020004" pitchFamily="2" charset="0"/>
              </a:rPr>
            </a:br>
            <a:r>
              <a:rPr lang="ru-RU" sz="3733" b="1" dirty="0">
                <a:solidFill>
                  <a:schemeClr val="tx1">
                    <a:lumMod val="85000"/>
                    <a:lumOff val="15000"/>
                  </a:schemeClr>
                </a:solidFill>
                <a:latin typeface="Proxima Nova Semibold" panose="02000506030000020004" pitchFamily="2" charset="0"/>
              </a:rPr>
              <a:t>КОНКУРСА ОТ ЧЕЛЯБИНСКОЙ ОБЛАСТИ</a:t>
            </a:r>
          </a:p>
        </p:txBody>
      </p:sp>
      <p:pic>
        <p:nvPicPr>
          <p:cNvPr id="2050" name="Picture 2">
            <a:extLst>
              <a:ext uri="{FF2B5EF4-FFF2-40B4-BE49-F238E27FC236}">
                <a16:creationId xmlns:a16="http://schemas.microsoft.com/office/drawing/2014/main" xmlns="" id="{91778E65-57F9-4475-80DE-55910165F1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9594"/>
          <a:stretch/>
        </p:blipFill>
        <p:spPr bwMode="auto">
          <a:xfrm>
            <a:off x="6024283" y="1744433"/>
            <a:ext cx="5749024" cy="4766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08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xmlns="" id="{C7F1E2A0-CDFC-3245-9B28-75974A6A70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743" y="1760007"/>
            <a:ext cx="5750253" cy="4748924"/>
          </a:xfrm>
          <a:prstGeom prst="rect">
            <a:avLst/>
          </a:prstGeom>
        </p:spPr>
      </p:pic>
      <p:pic>
        <p:nvPicPr>
          <p:cNvPr id="24" name="Picture 23">
            <a:extLst>
              <a:ext uri="{FF2B5EF4-FFF2-40B4-BE49-F238E27FC236}">
                <a16:creationId xmlns:a16="http://schemas.microsoft.com/office/drawing/2014/main" xmlns="" id="{22C48665-7BD6-6842-8CDA-8B450CB5857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29"/>
          <a:stretch/>
        </p:blipFill>
        <p:spPr>
          <a:xfrm>
            <a:off x="345743" y="1760009"/>
            <a:ext cx="5752428" cy="2458712"/>
          </a:xfrm>
          <a:prstGeom prst="rect">
            <a:avLst/>
          </a:prstGeom>
        </p:spPr>
      </p:pic>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7865835" cy="1148904"/>
          </a:xfrm>
          <a:prstGeom prst="rect">
            <a:avLst/>
          </a:prstGeom>
        </p:spPr>
        <p:txBody>
          <a:bodyPr wrap="square" lIns="0" tIns="0" rIns="0" bIns="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733" b="1" i="0" u="none" strike="noStrike" kern="1200" cap="none" spc="0" normalizeH="0" baseline="0" noProof="0" dirty="0">
                <a:ln>
                  <a:noFill/>
                </a:ln>
                <a:solidFill>
                  <a:prstClr val="black">
                    <a:lumMod val="85000"/>
                    <a:lumOff val="15000"/>
                  </a:prstClr>
                </a:solidFill>
                <a:effectLst/>
                <a:uLnTx/>
                <a:uFillTx/>
                <a:latin typeface="Proxima Nova Semibold" panose="02000506030000020004" pitchFamily="2" charset="0"/>
                <a:ea typeface="+mn-ea"/>
                <a:cs typeface="+mn-cs"/>
              </a:rPr>
              <a:t>ЭКСПЕРТНЫЙ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733" b="1" i="0" u="none" strike="noStrike" kern="1200" cap="none" spc="0" normalizeH="0" baseline="0" noProof="0" dirty="0">
                <a:ln>
                  <a:noFill/>
                </a:ln>
                <a:solidFill>
                  <a:prstClr val="black">
                    <a:lumMod val="85000"/>
                    <a:lumOff val="15000"/>
                  </a:prstClr>
                </a:solidFill>
                <a:effectLst/>
                <a:uLnTx/>
                <a:uFillTx/>
                <a:latin typeface="Proxima Nova Semibold" panose="02000506030000020004" pitchFamily="2" charset="0"/>
                <a:ea typeface="+mn-ea"/>
                <a:cs typeface="+mn-cs"/>
              </a:rPr>
              <a:t>ПУЛ</a:t>
            </a:r>
          </a:p>
        </p:txBody>
      </p:sp>
      <p:sp>
        <p:nvSpPr>
          <p:cNvPr id="29" name="TextBox 28">
            <a:extLst>
              <a:ext uri="{FF2B5EF4-FFF2-40B4-BE49-F238E27FC236}">
                <a16:creationId xmlns:a16="http://schemas.microsoft.com/office/drawing/2014/main" xmlns="" id="{13B1C8C9-C19B-954C-854F-577140F003C1}"/>
              </a:ext>
            </a:extLst>
          </p:cNvPr>
          <p:cNvSpPr txBox="1"/>
          <p:nvPr/>
        </p:nvSpPr>
        <p:spPr>
          <a:xfrm>
            <a:off x="640079" y="4348163"/>
            <a:ext cx="5435595" cy="203132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6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30</a:t>
            </a:r>
            <a:r>
              <a:rPr kumimoji="0" lang="ru-RU" sz="40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 городов РФ</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66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22</a:t>
            </a:r>
            <a:r>
              <a:rPr kumimoji="0" lang="ru-RU" sz="40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 субъекта РФ</a:t>
            </a:r>
          </a:p>
        </p:txBody>
      </p:sp>
      <p:sp>
        <p:nvSpPr>
          <p:cNvPr id="30" name="TextBox 29">
            <a:extLst>
              <a:ext uri="{FF2B5EF4-FFF2-40B4-BE49-F238E27FC236}">
                <a16:creationId xmlns:a16="http://schemas.microsoft.com/office/drawing/2014/main" xmlns="" id="{C0E71578-4B18-324D-A654-22029CFF10DF}"/>
              </a:ext>
            </a:extLst>
          </p:cNvPr>
          <p:cNvSpPr txBox="1"/>
          <p:nvPr/>
        </p:nvSpPr>
        <p:spPr>
          <a:xfrm>
            <a:off x="343568" y="1768590"/>
            <a:ext cx="5559392" cy="2246769"/>
          </a:xfrm>
          <a:prstGeom prst="rect">
            <a:avLst/>
          </a:prstGeom>
          <a:noFill/>
        </p:spPr>
        <p:txBody>
          <a:bodyPr wrap="square" lIns="3359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155</a:t>
            </a:r>
            <a:endParaRPr kumimoji="0" lang="en-US" sz="100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4000" u="none" strike="noStrike" kern="1200" cap="none" spc="0" normalizeH="0" baseline="0" noProof="0" dirty="0">
                <a:ln>
                  <a:noFill/>
                </a:ln>
                <a:solidFill>
                  <a:prstClr val="white"/>
                </a:solidFill>
                <a:effectLst/>
                <a:uLnTx/>
                <a:uFillTx/>
                <a:latin typeface="Proxima Nova" panose="02000506030000020004" pitchFamily="2" charset="0"/>
                <a:ea typeface="Source Sans Pro" panose="020B0503030403020204" pitchFamily="34" charset="0"/>
                <a:cs typeface="Verdana" panose="020B0604030504040204" pitchFamily="34" charset="0"/>
              </a:rPr>
              <a:t>ЭКСПЕРТОВ</a:t>
            </a:r>
          </a:p>
        </p:txBody>
      </p:sp>
      <p:pic>
        <p:nvPicPr>
          <p:cNvPr id="2" name="Picture 2" descr="ÐÐ°ÑÑÐ¸Ð½ÐºÐ¸ Ð¿Ð¾ Ð·Ð°Ð¿ÑÐ¾ÑÑ ÑÐ°Ð²ÑÑÐºÐ¸Ð½ Ð¿ÑÐ¾Ð´ÑÐºÑ Ð·Ð°Ð²Ð¾Ð´">
            <a:extLst>
              <a:ext uri="{FF2B5EF4-FFF2-40B4-BE49-F238E27FC236}">
                <a16:creationId xmlns:a16="http://schemas.microsoft.com/office/drawing/2014/main" xmlns="" id="{90EB79F0-0580-4B1A-A4F9-BD71C475C12D}"/>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075674" y="1757996"/>
            <a:ext cx="5782089" cy="4748924"/>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a:extLst>
              <a:ext uri="{FF2B5EF4-FFF2-40B4-BE49-F238E27FC236}">
                <a16:creationId xmlns:a16="http://schemas.microsoft.com/office/drawing/2014/main" xmlns="" id="{5D1876F6-4764-498D-AA6D-5BC175BF49DB}"/>
              </a:ext>
            </a:extLst>
          </p:cNvPr>
          <p:cNvSpPr/>
          <p:nvPr/>
        </p:nvSpPr>
        <p:spPr>
          <a:xfrm>
            <a:off x="596785" y="3857970"/>
            <a:ext cx="3368230" cy="338554"/>
          </a:xfrm>
          <a:prstGeom prst="rect">
            <a:avLst/>
          </a:prstGeom>
        </p:spPr>
        <p:txBody>
          <a:bodyPr wrap="none" anchor="t">
            <a:spAutoFit/>
          </a:bodyPr>
          <a:lstStyle/>
          <a:p>
            <a:r>
              <a:rPr lang="ru-RU" sz="1600" dirty="0">
                <a:solidFill>
                  <a:schemeClr val="bg1"/>
                </a:solidFill>
                <a:latin typeface="Proxima Nova"/>
                <a:ea typeface="Calibri" panose="020F0502020204030204" pitchFamily="34" charset="0"/>
                <a:cs typeface="Times New Roman"/>
              </a:rPr>
              <a:t>в том числе 7 экспертов из </a:t>
            </a:r>
            <a:r>
              <a:rPr lang="ru-RU" sz="1600" dirty="0" err="1">
                <a:solidFill>
                  <a:schemeClr val="bg1"/>
                </a:solidFill>
                <a:latin typeface="Proxima Nova"/>
                <a:ea typeface="Calibri" panose="020F0502020204030204" pitchFamily="34" charset="0"/>
                <a:cs typeface="Times New Roman"/>
              </a:rPr>
              <a:t>УрФО</a:t>
            </a:r>
            <a:endParaRPr lang="ru-RU" sz="1600" dirty="0">
              <a:solidFill>
                <a:schemeClr val="bg1"/>
              </a:solidFill>
              <a:latin typeface="Proxima Nova"/>
              <a:cs typeface="Times New Roman"/>
            </a:endParaRPr>
          </a:p>
        </p:txBody>
      </p:sp>
    </p:spTree>
    <p:extLst>
      <p:ext uri="{BB962C8B-B14F-4D97-AF65-F5344CB8AC3E}">
        <p14:creationId xmlns:p14="http://schemas.microsoft.com/office/powerpoint/2010/main" val="1417227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7865835" cy="1148904"/>
          </a:xfrm>
          <a:prstGeom prst="rect">
            <a:avLst/>
          </a:prstGeom>
        </p:spPr>
        <p:txBody>
          <a:bodyPr wrap="square" lIns="0" tIns="0" rIns="0" bIns="0" anchor="ctr" anchorCtr="0">
            <a:spAutoFit/>
          </a:bodyPr>
          <a:lstStyle/>
          <a:p>
            <a:pPr lvl="0">
              <a:defRPr/>
            </a:pPr>
            <a:r>
              <a:rPr lang="ru-RU" sz="3733" b="1" dirty="0">
                <a:solidFill>
                  <a:prstClr val="black">
                    <a:lumMod val="85000"/>
                    <a:lumOff val="15000"/>
                  </a:prstClr>
                </a:solidFill>
                <a:latin typeface="Proxima Nova Semibold" panose="02000506030000020004" pitchFamily="2" charset="0"/>
              </a:rPr>
              <a:t>ПРИВЛЕЧЕНИЕ</a:t>
            </a:r>
          </a:p>
          <a:p>
            <a:pPr lvl="0">
              <a:defRPr/>
            </a:pPr>
            <a:r>
              <a:rPr lang="ru-RU" sz="3733" b="1" dirty="0">
                <a:solidFill>
                  <a:prstClr val="black">
                    <a:lumMod val="85000"/>
                    <a:lumOff val="15000"/>
                  </a:prstClr>
                </a:solidFill>
                <a:latin typeface="Proxima Nova Semibold" panose="02000506030000020004" pitchFamily="2" charset="0"/>
              </a:rPr>
              <a:t>НОВЫХ ЭКСПЕРТОВ</a:t>
            </a:r>
            <a:endParaRPr kumimoji="0" lang="ru-RU" sz="3733" b="1" i="0" u="none" strike="noStrike" kern="1200" cap="none" spc="0" normalizeH="0" baseline="0" noProof="0" dirty="0">
              <a:ln>
                <a:noFill/>
              </a:ln>
              <a:solidFill>
                <a:prstClr val="black">
                  <a:lumMod val="85000"/>
                  <a:lumOff val="15000"/>
                </a:prstClr>
              </a:solidFill>
              <a:effectLst/>
              <a:uLnTx/>
              <a:uFillTx/>
              <a:latin typeface="Proxima Nova Semibold" panose="02000506030000020004" pitchFamily="2" charset="0"/>
              <a:ea typeface="+mn-ea"/>
              <a:cs typeface="+mn-cs"/>
            </a:endParaRPr>
          </a:p>
        </p:txBody>
      </p:sp>
      <p:sp>
        <p:nvSpPr>
          <p:cNvPr id="8" name="Rectangle 7">
            <a:extLst>
              <a:ext uri="{FF2B5EF4-FFF2-40B4-BE49-F238E27FC236}">
                <a16:creationId xmlns:a16="http://schemas.microsoft.com/office/drawing/2014/main" xmlns="" id="{C7A54F2D-9F12-034A-B44F-33025622C67D}"/>
              </a:ext>
            </a:extLst>
          </p:cNvPr>
          <p:cNvSpPr/>
          <p:nvPr/>
        </p:nvSpPr>
        <p:spPr>
          <a:xfrm>
            <a:off x="8408077" y="3228277"/>
            <a:ext cx="3349028" cy="102033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ru-RU" dirty="0">
                <a:solidFill>
                  <a:schemeClr val="bg1"/>
                </a:solidFill>
                <a:latin typeface="Proxima Nova" panose="02000506030000020004" pitchFamily="2" charset="0"/>
              </a:rPr>
              <a:t>2019 год</a:t>
            </a:r>
          </a:p>
        </p:txBody>
      </p:sp>
      <p:sp>
        <p:nvSpPr>
          <p:cNvPr id="11" name="TextBox 10">
            <a:extLst>
              <a:ext uri="{FF2B5EF4-FFF2-40B4-BE49-F238E27FC236}">
                <a16:creationId xmlns:a16="http://schemas.microsoft.com/office/drawing/2014/main" xmlns="" id="{A0C0F182-0D09-3943-B3CF-3C0DFBE2E0C2}"/>
              </a:ext>
            </a:extLst>
          </p:cNvPr>
          <p:cNvSpPr txBox="1"/>
          <p:nvPr/>
        </p:nvSpPr>
        <p:spPr>
          <a:xfrm>
            <a:off x="8408077" y="1169022"/>
            <a:ext cx="3349028" cy="1555105"/>
          </a:xfrm>
          <a:prstGeom prst="rect">
            <a:avLst/>
          </a:prstGeom>
          <a:noFill/>
        </p:spPr>
        <p:txBody>
          <a:bodyPr wrap="square" lIns="0" tIns="108000" rIns="0" bIns="0" rtlCol="0">
            <a:noAutofit/>
          </a:bodyPr>
          <a:lstStyle/>
          <a:p>
            <a:pPr algn="ctr"/>
            <a:r>
              <a:rPr lang="ru-RU" sz="139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42</a:t>
            </a:r>
          </a:p>
        </p:txBody>
      </p:sp>
      <p:sp>
        <p:nvSpPr>
          <p:cNvPr id="12" name="TextBox 11">
            <a:extLst>
              <a:ext uri="{FF2B5EF4-FFF2-40B4-BE49-F238E27FC236}">
                <a16:creationId xmlns:a16="http://schemas.microsoft.com/office/drawing/2014/main" xmlns="" id="{F8A6AEDB-9443-AC40-A6AC-87EDDC2DD676}"/>
              </a:ext>
            </a:extLst>
          </p:cNvPr>
          <p:cNvSpPr txBox="1"/>
          <p:nvPr/>
        </p:nvSpPr>
        <p:spPr>
          <a:xfrm>
            <a:off x="4512438" y="1588220"/>
            <a:ext cx="3349028" cy="1555105"/>
          </a:xfrm>
          <a:prstGeom prst="rect">
            <a:avLst/>
          </a:prstGeom>
          <a:noFill/>
        </p:spPr>
        <p:txBody>
          <a:bodyPr wrap="square" lIns="0" tIns="108000" rIns="0" bIns="0" rtlCol="0" anchor="b" anchorCtr="0">
            <a:noAutofit/>
          </a:bodyPr>
          <a:lstStyle/>
          <a:p>
            <a:pPr algn="ctr"/>
            <a:r>
              <a:rPr lang="ru-RU" sz="72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37</a:t>
            </a:r>
          </a:p>
        </p:txBody>
      </p:sp>
      <p:sp>
        <p:nvSpPr>
          <p:cNvPr id="13" name="TextBox 12">
            <a:extLst>
              <a:ext uri="{FF2B5EF4-FFF2-40B4-BE49-F238E27FC236}">
                <a16:creationId xmlns:a16="http://schemas.microsoft.com/office/drawing/2014/main" xmlns="" id="{3833C34D-8F2D-C64E-B13C-180C9696F528}"/>
              </a:ext>
            </a:extLst>
          </p:cNvPr>
          <p:cNvSpPr txBox="1"/>
          <p:nvPr/>
        </p:nvSpPr>
        <p:spPr>
          <a:xfrm>
            <a:off x="340627" y="1588220"/>
            <a:ext cx="3349028" cy="1555105"/>
          </a:xfrm>
          <a:prstGeom prst="rect">
            <a:avLst/>
          </a:prstGeom>
          <a:noFill/>
        </p:spPr>
        <p:txBody>
          <a:bodyPr wrap="square" lIns="0" tIns="108000" rIns="0" bIns="0" rtlCol="0" anchor="b" anchorCtr="0">
            <a:noAutofit/>
          </a:bodyPr>
          <a:lstStyle/>
          <a:p>
            <a:pPr algn="ctr"/>
            <a:r>
              <a:rPr lang="ru-RU" sz="72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26</a:t>
            </a:r>
          </a:p>
        </p:txBody>
      </p:sp>
      <p:sp>
        <p:nvSpPr>
          <p:cNvPr id="14" name="Rectangle 13">
            <a:extLst>
              <a:ext uri="{FF2B5EF4-FFF2-40B4-BE49-F238E27FC236}">
                <a16:creationId xmlns:a16="http://schemas.microsoft.com/office/drawing/2014/main" xmlns="" id="{FF65ED12-4364-BF44-9A73-F71D172D3827}"/>
              </a:ext>
            </a:extLst>
          </p:cNvPr>
          <p:cNvSpPr/>
          <p:nvPr/>
        </p:nvSpPr>
        <p:spPr>
          <a:xfrm>
            <a:off x="4421486" y="3228277"/>
            <a:ext cx="3349028" cy="102033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ru-RU" dirty="0">
                <a:solidFill>
                  <a:schemeClr val="bg1"/>
                </a:solidFill>
                <a:latin typeface="Proxima Nova" panose="02000506030000020004" pitchFamily="2" charset="0"/>
              </a:rPr>
              <a:t>2018 год</a:t>
            </a:r>
          </a:p>
        </p:txBody>
      </p:sp>
      <p:sp>
        <p:nvSpPr>
          <p:cNvPr id="15" name="Rectangle 14">
            <a:extLst>
              <a:ext uri="{FF2B5EF4-FFF2-40B4-BE49-F238E27FC236}">
                <a16:creationId xmlns:a16="http://schemas.microsoft.com/office/drawing/2014/main" xmlns="" id="{0E6B182A-C87F-8348-BBE9-D7DFB8CF2A18}"/>
              </a:ext>
            </a:extLst>
          </p:cNvPr>
          <p:cNvSpPr/>
          <p:nvPr/>
        </p:nvSpPr>
        <p:spPr>
          <a:xfrm>
            <a:off x="340627" y="3228277"/>
            <a:ext cx="3349028" cy="102033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ru-RU" dirty="0">
                <a:solidFill>
                  <a:schemeClr val="bg1"/>
                </a:solidFill>
                <a:latin typeface="Proxima Nova" panose="02000506030000020004" pitchFamily="2" charset="0"/>
              </a:rPr>
              <a:t>2017 год</a:t>
            </a:r>
          </a:p>
        </p:txBody>
      </p:sp>
      <p:sp>
        <p:nvSpPr>
          <p:cNvPr id="3" name="Triangle 2">
            <a:extLst>
              <a:ext uri="{FF2B5EF4-FFF2-40B4-BE49-F238E27FC236}">
                <a16:creationId xmlns:a16="http://schemas.microsoft.com/office/drawing/2014/main" xmlns="" id="{A3C44F0C-6A6E-D04B-99CF-6F71FD213C52}"/>
              </a:ext>
            </a:extLst>
          </p:cNvPr>
          <p:cNvSpPr/>
          <p:nvPr/>
        </p:nvSpPr>
        <p:spPr>
          <a:xfrm rot="5400000">
            <a:off x="3894058" y="3625585"/>
            <a:ext cx="332912" cy="286993"/>
          </a:xfrm>
          <a:prstGeom prst="triangle">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riangle 16">
            <a:extLst>
              <a:ext uri="{FF2B5EF4-FFF2-40B4-BE49-F238E27FC236}">
                <a16:creationId xmlns:a16="http://schemas.microsoft.com/office/drawing/2014/main" xmlns="" id="{B173FA61-B08A-774A-97AE-E8F081FFB79E}"/>
              </a:ext>
            </a:extLst>
          </p:cNvPr>
          <p:cNvSpPr/>
          <p:nvPr/>
        </p:nvSpPr>
        <p:spPr>
          <a:xfrm rot="5400000">
            <a:off x="7941951" y="3625585"/>
            <a:ext cx="332912" cy="286993"/>
          </a:xfrm>
          <a:prstGeom prst="triangle">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 name="Picture 17">
            <a:extLst>
              <a:ext uri="{FF2B5EF4-FFF2-40B4-BE49-F238E27FC236}">
                <a16:creationId xmlns:a16="http://schemas.microsoft.com/office/drawing/2014/main" xmlns="" id="{132D09A4-10FA-F349-841D-B6C5BB0D4A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5"/>
          <a:stretch/>
        </p:blipFill>
        <p:spPr>
          <a:xfrm>
            <a:off x="345743" y="4544803"/>
            <a:ext cx="11411362" cy="1964127"/>
          </a:xfrm>
          <a:prstGeom prst="rect">
            <a:avLst/>
          </a:prstGeom>
        </p:spPr>
      </p:pic>
      <p:sp>
        <p:nvSpPr>
          <p:cNvPr id="19" name="Прямоугольник 6">
            <a:extLst>
              <a:ext uri="{FF2B5EF4-FFF2-40B4-BE49-F238E27FC236}">
                <a16:creationId xmlns:a16="http://schemas.microsoft.com/office/drawing/2014/main" xmlns="" id="{5382D391-3717-4A44-A2AD-5B4D0E9B83E9}"/>
              </a:ext>
            </a:extLst>
          </p:cNvPr>
          <p:cNvSpPr/>
          <p:nvPr/>
        </p:nvSpPr>
        <p:spPr>
          <a:xfrm>
            <a:off x="718702" y="4874792"/>
            <a:ext cx="10936499" cy="1390428"/>
          </a:xfrm>
          <a:prstGeom prst="rect">
            <a:avLst/>
          </a:prstGeom>
        </p:spPr>
        <p:txBody>
          <a:bodyPr wrap="square">
            <a:noAutofit/>
          </a:bodyPr>
          <a:lstStyle/>
          <a:p>
            <a:r>
              <a:rPr lang="ru-RU" sz="2400" dirty="0">
                <a:solidFill>
                  <a:schemeClr val="tx1">
                    <a:lumMod val="85000"/>
                    <a:lumOff val="15000"/>
                  </a:schemeClr>
                </a:solidFill>
                <a:latin typeface="Proxima Nova" panose="02000506030000020004" pitchFamily="2" charset="0"/>
                <a:ea typeface="Calibri" panose="020F0502020204030204" pitchFamily="34" charset="0"/>
              </a:rPr>
              <a:t>В подготовке кандидатов в эксперты принимают участие как ведущие эксперты конкурса на соискание премий Правительства РФ в области качества, так и Региональный менеджер Программ </a:t>
            </a:r>
            <a:r>
              <a:rPr lang="ru-RU" sz="2400" dirty="0" err="1">
                <a:solidFill>
                  <a:schemeClr val="tx1">
                    <a:lumMod val="85000"/>
                    <a:lumOff val="15000"/>
                  </a:schemeClr>
                </a:solidFill>
                <a:latin typeface="Proxima Nova" panose="02000506030000020004" pitchFamily="2" charset="0"/>
                <a:ea typeface="Calibri" panose="020F0502020204030204" pitchFamily="34" charset="0"/>
              </a:rPr>
              <a:t>EFQM</a:t>
            </a:r>
            <a:r>
              <a:rPr lang="ru-RU" sz="2400" dirty="0">
                <a:solidFill>
                  <a:schemeClr val="tx1">
                    <a:lumMod val="85000"/>
                    <a:lumOff val="15000"/>
                  </a:schemeClr>
                </a:solidFill>
                <a:latin typeface="Proxima Nova" panose="02000506030000020004" pitchFamily="2" charset="0"/>
                <a:ea typeface="Calibri" panose="020F0502020204030204" pitchFamily="34" charset="0"/>
              </a:rPr>
              <a:t> в России</a:t>
            </a:r>
            <a:endParaRPr lang="ru-RU" sz="2400" dirty="0">
              <a:solidFill>
                <a:schemeClr val="tx1">
                  <a:lumMod val="85000"/>
                  <a:lumOff val="15000"/>
                </a:schemeClr>
              </a:solidFill>
              <a:latin typeface="Proxima Nova" panose="02000506030000020004" pitchFamily="2" charset="0"/>
            </a:endParaRPr>
          </a:p>
        </p:txBody>
      </p:sp>
    </p:spTree>
    <p:extLst>
      <p:ext uri="{BB962C8B-B14F-4D97-AF65-F5344CB8AC3E}">
        <p14:creationId xmlns:p14="http://schemas.microsoft.com/office/powerpoint/2010/main" val="2440982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7717BCD-2468-E34C-A037-9DB6003A752D}"/>
              </a:ext>
            </a:extLst>
          </p:cNvPr>
          <p:cNvSpPr/>
          <p:nvPr/>
        </p:nvSpPr>
        <p:spPr>
          <a:xfrm>
            <a:off x="1721223" y="1772721"/>
            <a:ext cx="2226180" cy="13536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a:solidFill>
                  <a:schemeClr val="tx1">
                    <a:lumMod val="75000"/>
                    <a:lumOff val="25000"/>
                  </a:schemeClr>
                </a:solidFill>
                <a:latin typeface="Proxima Nova" panose="02000506030000020004" pitchFamily="2" charset="0"/>
              </a:rPr>
              <a:t>Ступенчатая система обучения</a:t>
            </a:r>
          </a:p>
        </p:txBody>
      </p:sp>
      <p:sp>
        <p:nvSpPr>
          <p:cNvPr id="4" name="Rectangle 3">
            <a:extLst>
              <a:ext uri="{FF2B5EF4-FFF2-40B4-BE49-F238E27FC236}">
                <a16:creationId xmlns:a16="http://schemas.microsoft.com/office/drawing/2014/main" xmlns="" id="{72A5D421-292F-E547-A354-BE3E228CE1B0}"/>
              </a:ext>
            </a:extLst>
          </p:cNvPr>
          <p:cNvSpPr/>
          <p:nvPr/>
        </p:nvSpPr>
        <p:spPr>
          <a:xfrm>
            <a:off x="4289201" y="1772721"/>
            <a:ext cx="3610625" cy="47362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endParaRPr lang="ru-RU" sz="2000" dirty="0">
              <a:solidFill>
                <a:schemeClr val="tx1">
                  <a:lumMod val="75000"/>
                  <a:lumOff val="25000"/>
                </a:schemeClr>
              </a:solidFill>
              <a:latin typeface="Proxima Nova" panose="02000506030000020004" pitchFamily="2" charset="0"/>
            </a:endParaRPr>
          </a:p>
        </p:txBody>
      </p:sp>
      <p:sp>
        <p:nvSpPr>
          <p:cNvPr id="11" name="Rectangle 10">
            <a:extLst>
              <a:ext uri="{FF2B5EF4-FFF2-40B4-BE49-F238E27FC236}">
                <a16:creationId xmlns:a16="http://schemas.microsoft.com/office/drawing/2014/main" xmlns="" id="{45C43552-A97D-A74B-88D5-5E41B594EAD6}"/>
              </a:ext>
            </a:extLst>
          </p:cNvPr>
          <p:cNvSpPr/>
          <p:nvPr/>
        </p:nvSpPr>
        <p:spPr>
          <a:xfrm>
            <a:off x="1665027" y="347906"/>
            <a:ext cx="7865835" cy="1148904"/>
          </a:xfrm>
          <a:prstGeom prst="rect">
            <a:avLst/>
          </a:prstGeom>
        </p:spPr>
        <p:txBody>
          <a:bodyPr wrap="square" lIns="0" tIns="0" rIns="0" bIns="0" anchor="ctr" anchorCtr="0">
            <a:spAutoFit/>
          </a:bodyPr>
          <a:lstStyle/>
          <a:p>
            <a:pPr lvl="0">
              <a:defRPr/>
            </a:pPr>
            <a:r>
              <a:rPr lang="ru-RU" sz="3733" b="1" dirty="0">
                <a:solidFill>
                  <a:prstClr val="black">
                    <a:lumMod val="85000"/>
                    <a:lumOff val="15000"/>
                  </a:prstClr>
                </a:solidFill>
                <a:latin typeface="Proxima Nova Semibold" panose="02000506030000020004" pitchFamily="2" charset="0"/>
              </a:rPr>
              <a:t>СТУПЕНЧАТАЯ</a:t>
            </a:r>
            <a:endParaRPr lang="en-US" sz="3733" b="1" dirty="0">
              <a:solidFill>
                <a:prstClr val="black">
                  <a:lumMod val="85000"/>
                  <a:lumOff val="15000"/>
                </a:prstClr>
              </a:solidFill>
              <a:latin typeface="Proxima Nova Semibold" panose="02000506030000020004" pitchFamily="2" charset="0"/>
            </a:endParaRPr>
          </a:p>
          <a:p>
            <a:pPr lvl="0">
              <a:defRPr/>
            </a:pPr>
            <a:r>
              <a:rPr lang="ru-RU" sz="3733" b="1" dirty="0">
                <a:solidFill>
                  <a:prstClr val="black">
                    <a:lumMod val="85000"/>
                    <a:lumOff val="15000"/>
                  </a:prstClr>
                </a:solidFill>
                <a:latin typeface="Proxima Nova Semibold" panose="02000506030000020004" pitchFamily="2" charset="0"/>
              </a:rPr>
              <a:t>ПРОГРАММА ОБУЧЕНИЯ</a:t>
            </a:r>
            <a:endParaRPr kumimoji="0" lang="ru-RU" sz="3733" b="1" i="0" u="none" strike="noStrike" kern="1200" cap="none" spc="0" normalizeH="0" baseline="0" noProof="0" dirty="0">
              <a:ln>
                <a:noFill/>
              </a:ln>
              <a:solidFill>
                <a:prstClr val="black">
                  <a:lumMod val="85000"/>
                  <a:lumOff val="15000"/>
                </a:prstClr>
              </a:solidFill>
              <a:effectLst/>
              <a:uLnTx/>
              <a:uFillTx/>
              <a:latin typeface="Proxima Nova Semibold" panose="02000506030000020004" pitchFamily="2" charset="0"/>
              <a:ea typeface="+mn-ea"/>
              <a:cs typeface="+mn-cs"/>
            </a:endParaRPr>
          </a:p>
        </p:txBody>
      </p:sp>
      <p:pic>
        <p:nvPicPr>
          <p:cNvPr id="15" name="Picture 14">
            <a:extLst>
              <a:ext uri="{FF2B5EF4-FFF2-40B4-BE49-F238E27FC236}">
                <a16:creationId xmlns:a16="http://schemas.microsoft.com/office/drawing/2014/main" xmlns="" id="{36F88E58-286C-5E46-8CA9-9F79B415C15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89200" y="1772886"/>
            <a:ext cx="3610626" cy="2383606"/>
          </a:xfrm>
          <a:prstGeom prst="rect">
            <a:avLst/>
          </a:prstGeom>
        </p:spPr>
      </p:pic>
      <p:pic>
        <p:nvPicPr>
          <p:cNvPr id="17" name="Picture 16">
            <a:extLst>
              <a:ext uri="{FF2B5EF4-FFF2-40B4-BE49-F238E27FC236}">
                <a16:creationId xmlns:a16="http://schemas.microsoft.com/office/drawing/2014/main" xmlns="" id="{416320B3-0044-CE48-B6DD-AD53EEAD77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89199" y="4156492"/>
            <a:ext cx="3610625" cy="2352440"/>
          </a:xfrm>
          <a:prstGeom prst="rect">
            <a:avLst/>
          </a:prstGeom>
        </p:spPr>
      </p:pic>
      <p:sp>
        <p:nvSpPr>
          <p:cNvPr id="12" name="Rectangle 11">
            <a:extLst>
              <a:ext uri="{FF2B5EF4-FFF2-40B4-BE49-F238E27FC236}">
                <a16:creationId xmlns:a16="http://schemas.microsoft.com/office/drawing/2014/main" xmlns="" id="{21103EC9-6162-964E-975D-675DC5FB02AC}"/>
              </a:ext>
            </a:extLst>
          </p:cNvPr>
          <p:cNvSpPr/>
          <p:nvPr/>
        </p:nvSpPr>
        <p:spPr>
          <a:xfrm>
            <a:off x="1721223" y="3463991"/>
            <a:ext cx="2226180" cy="13536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err="1">
                <a:solidFill>
                  <a:schemeClr val="tx1">
                    <a:lumMod val="75000"/>
                    <a:lumOff val="25000"/>
                  </a:schemeClr>
                </a:solidFill>
                <a:latin typeface="Proxima Nova" panose="02000506030000020004" pitchFamily="2" charset="0"/>
              </a:rPr>
              <a:t>Вебинары</a:t>
            </a:r>
            <a:endParaRPr lang="ru-RU" dirty="0">
              <a:solidFill>
                <a:schemeClr val="tx1">
                  <a:lumMod val="75000"/>
                  <a:lumOff val="25000"/>
                </a:schemeClr>
              </a:solidFill>
              <a:latin typeface="Proxima Nova" panose="02000506030000020004" pitchFamily="2" charset="0"/>
            </a:endParaRPr>
          </a:p>
        </p:txBody>
      </p:sp>
      <p:sp>
        <p:nvSpPr>
          <p:cNvPr id="14" name="Rectangle 13">
            <a:extLst>
              <a:ext uri="{FF2B5EF4-FFF2-40B4-BE49-F238E27FC236}">
                <a16:creationId xmlns:a16="http://schemas.microsoft.com/office/drawing/2014/main" xmlns="" id="{DE4D356A-F65F-634E-8F48-808F017C39BD}"/>
              </a:ext>
            </a:extLst>
          </p:cNvPr>
          <p:cNvSpPr/>
          <p:nvPr/>
        </p:nvSpPr>
        <p:spPr>
          <a:xfrm>
            <a:off x="1721223" y="5155261"/>
            <a:ext cx="2226180" cy="13536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a:solidFill>
                  <a:schemeClr val="tx1">
                    <a:lumMod val="75000"/>
                    <a:lumOff val="25000"/>
                  </a:schemeClr>
                </a:solidFill>
                <a:latin typeface="Proxima Nova" panose="02000506030000020004" pitchFamily="2" charset="0"/>
              </a:rPr>
              <a:t>Дистанционные</a:t>
            </a:r>
          </a:p>
          <a:p>
            <a:pPr>
              <a:lnSpc>
                <a:spcPct val="120000"/>
              </a:lnSpc>
            </a:pPr>
            <a:r>
              <a:rPr lang="ru-RU" dirty="0">
                <a:solidFill>
                  <a:schemeClr val="tx1">
                    <a:lumMod val="75000"/>
                    <a:lumOff val="25000"/>
                  </a:schemeClr>
                </a:solidFill>
                <a:latin typeface="Proxima Nova" panose="02000506030000020004" pitchFamily="2" charset="0"/>
              </a:rPr>
              <a:t>технологии</a:t>
            </a:r>
          </a:p>
        </p:txBody>
      </p:sp>
      <p:sp>
        <p:nvSpPr>
          <p:cNvPr id="16" name="Rectangle 15">
            <a:extLst>
              <a:ext uri="{FF2B5EF4-FFF2-40B4-BE49-F238E27FC236}">
                <a16:creationId xmlns:a16="http://schemas.microsoft.com/office/drawing/2014/main" xmlns="" id="{8B668E10-CCED-DC4B-AA82-689D5165F074}"/>
              </a:ext>
            </a:extLst>
          </p:cNvPr>
          <p:cNvSpPr/>
          <p:nvPr/>
        </p:nvSpPr>
        <p:spPr>
          <a:xfrm>
            <a:off x="358588" y="1772721"/>
            <a:ext cx="1362634" cy="1353671"/>
          </a:xfrm>
          <a:prstGeom prst="rect">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sp>
        <p:nvSpPr>
          <p:cNvPr id="18" name="Rectangle 17">
            <a:extLst>
              <a:ext uri="{FF2B5EF4-FFF2-40B4-BE49-F238E27FC236}">
                <a16:creationId xmlns:a16="http://schemas.microsoft.com/office/drawing/2014/main" xmlns="" id="{78702F04-90A2-664C-BD47-A4B2B6407E35}"/>
              </a:ext>
            </a:extLst>
          </p:cNvPr>
          <p:cNvSpPr/>
          <p:nvPr/>
        </p:nvSpPr>
        <p:spPr>
          <a:xfrm>
            <a:off x="358588" y="3463990"/>
            <a:ext cx="1362634" cy="1353671"/>
          </a:xfrm>
          <a:prstGeom prst="rect">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sp>
        <p:nvSpPr>
          <p:cNvPr id="19" name="Rectangle 18">
            <a:extLst>
              <a:ext uri="{FF2B5EF4-FFF2-40B4-BE49-F238E27FC236}">
                <a16:creationId xmlns:a16="http://schemas.microsoft.com/office/drawing/2014/main" xmlns="" id="{B84E72CF-0721-C045-8C54-24CE02B1CFAD}"/>
              </a:ext>
            </a:extLst>
          </p:cNvPr>
          <p:cNvSpPr/>
          <p:nvPr/>
        </p:nvSpPr>
        <p:spPr>
          <a:xfrm>
            <a:off x="358588" y="5155261"/>
            <a:ext cx="1362634" cy="1353671"/>
          </a:xfrm>
          <a:prstGeom prst="rect">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sp>
        <p:nvSpPr>
          <p:cNvPr id="20" name="Rectangle 19">
            <a:extLst>
              <a:ext uri="{FF2B5EF4-FFF2-40B4-BE49-F238E27FC236}">
                <a16:creationId xmlns:a16="http://schemas.microsoft.com/office/drawing/2014/main" xmlns="" id="{155A3611-E2E1-974C-AF33-8C4C4202AB20}"/>
              </a:ext>
            </a:extLst>
          </p:cNvPr>
          <p:cNvSpPr/>
          <p:nvPr/>
        </p:nvSpPr>
        <p:spPr>
          <a:xfrm>
            <a:off x="9191134" y="1772722"/>
            <a:ext cx="2642278" cy="906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a:solidFill>
                  <a:schemeClr val="tx1">
                    <a:lumMod val="75000"/>
                    <a:lumOff val="25000"/>
                  </a:schemeClr>
                </a:solidFill>
                <a:latin typeface="Proxima Nova" panose="02000506030000020004" pitchFamily="2" charset="0"/>
              </a:rPr>
              <a:t>Высшая школа</a:t>
            </a:r>
            <a:br>
              <a:rPr lang="ru-RU" dirty="0">
                <a:solidFill>
                  <a:schemeClr val="tx1">
                    <a:lumMod val="75000"/>
                    <a:lumOff val="25000"/>
                  </a:schemeClr>
                </a:solidFill>
                <a:latin typeface="Proxima Nova" panose="02000506030000020004" pitchFamily="2" charset="0"/>
              </a:rPr>
            </a:br>
            <a:r>
              <a:rPr lang="ru-RU" dirty="0">
                <a:solidFill>
                  <a:schemeClr val="tx1">
                    <a:lumMod val="75000"/>
                    <a:lumOff val="25000"/>
                  </a:schemeClr>
                </a:solidFill>
                <a:latin typeface="Proxima Nova" panose="02000506030000020004" pitchFamily="2" charset="0"/>
              </a:rPr>
              <a:t>экономики</a:t>
            </a:r>
          </a:p>
        </p:txBody>
      </p:sp>
      <p:sp>
        <p:nvSpPr>
          <p:cNvPr id="21" name="Rectangle 20">
            <a:extLst>
              <a:ext uri="{FF2B5EF4-FFF2-40B4-BE49-F238E27FC236}">
                <a16:creationId xmlns:a16="http://schemas.microsoft.com/office/drawing/2014/main" xmlns="" id="{5C257B1F-EB05-A545-8E7E-D72F19E1BF48}"/>
              </a:ext>
            </a:extLst>
          </p:cNvPr>
          <p:cNvSpPr/>
          <p:nvPr/>
        </p:nvSpPr>
        <p:spPr>
          <a:xfrm>
            <a:off x="9191134" y="3049401"/>
            <a:ext cx="2642278" cy="906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err="1">
                <a:solidFill>
                  <a:schemeClr val="tx1">
                    <a:lumMod val="75000"/>
                    <a:lumOff val="25000"/>
                  </a:schemeClr>
                </a:solidFill>
                <a:latin typeface="Proxima Nova" panose="02000506030000020004" pitchFamily="2" charset="0"/>
              </a:rPr>
              <a:t>РАНХиГС</a:t>
            </a:r>
            <a:endParaRPr lang="ru-RU" dirty="0">
              <a:solidFill>
                <a:schemeClr val="tx1">
                  <a:lumMod val="75000"/>
                  <a:lumOff val="25000"/>
                </a:schemeClr>
              </a:solidFill>
              <a:latin typeface="Proxima Nova" panose="02000506030000020004" pitchFamily="2" charset="0"/>
            </a:endParaRPr>
          </a:p>
        </p:txBody>
      </p:sp>
      <p:sp>
        <p:nvSpPr>
          <p:cNvPr id="22" name="Rectangle 21">
            <a:extLst>
              <a:ext uri="{FF2B5EF4-FFF2-40B4-BE49-F238E27FC236}">
                <a16:creationId xmlns:a16="http://schemas.microsoft.com/office/drawing/2014/main" xmlns="" id="{08FECB48-2378-A844-934E-D24ED2099FF7}"/>
              </a:ext>
            </a:extLst>
          </p:cNvPr>
          <p:cNvSpPr/>
          <p:nvPr/>
        </p:nvSpPr>
        <p:spPr>
          <a:xfrm>
            <a:off x="9191134" y="4326080"/>
            <a:ext cx="2642278" cy="906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a:solidFill>
                  <a:schemeClr val="tx1">
                    <a:lumMod val="75000"/>
                    <a:lumOff val="25000"/>
                  </a:schemeClr>
                </a:solidFill>
                <a:latin typeface="Proxima Nova" panose="02000506030000020004" pitchFamily="2" charset="0"/>
              </a:rPr>
              <a:t>Академия</a:t>
            </a:r>
            <a:br>
              <a:rPr lang="ru-RU" dirty="0">
                <a:solidFill>
                  <a:schemeClr val="tx1">
                    <a:lumMod val="75000"/>
                    <a:lumOff val="25000"/>
                  </a:schemeClr>
                </a:solidFill>
                <a:latin typeface="Proxima Nova" panose="02000506030000020004" pitchFamily="2" charset="0"/>
              </a:rPr>
            </a:br>
            <a:r>
              <a:rPr lang="ru-RU" dirty="0">
                <a:solidFill>
                  <a:schemeClr val="tx1">
                    <a:lumMod val="75000"/>
                    <a:lumOff val="25000"/>
                  </a:schemeClr>
                </a:solidFill>
                <a:latin typeface="Proxima Nova" panose="02000506030000020004" pitchFamily="2" charset="0"/>
              </a:rPr>
              <a:t>стандартизации</a:t>
            </a:r>
          </a:p>
        </p:txBody>
      </p:sp>
      <p:sp>
        <p:nvSpPr>
          <p:cNvPr id="23" name="Rectangle 22">
            <a:extLst>
              <a:ext uri="{FF2B5EF4-FFF2-40B4-BE49-F238E27FC236}">
                <a16:creationId xmlns:a16="http://schemas.microsoft.com/office/drawing/2014/main" xmlns="" id="{6D71E7E3-FD9A-C84A-B7A5-560122863383}"/>
              </a:ext>
            </a:extLst>
          </p:cNvPr>
          <p:cNvSpPr/>
          <p:nvPr/>
        </p:nvSpPr>
        <p:spPr>
          <a:xfrm>
            <a:off x="9191134" y="5602758"/>
            <a:ext cx="2642278" cy="906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nSpc>
                <a:spcPct val="120000"/>
              </a:lnSpc>
            </a:pPr>
            <a:r>
              <a:rPr lang="ru-RU" dirty="0">
                <a:solidFill>
                  <a:schemeClr val="tx1">
                    <a:lumMod val="75000"/>
                    <a:lumOff val="25000"/>
                  </a:schemeClr>
                </a:solidFill>
                <a:latin typeface="Proxima Nova" panose="02000506030000020004" pitchFamily="2" charset="0"/>
              </a:rPr>
              <a:t>Региональные университеты</a:t>
            </a:r>
          </a:p>
        </p:txBody>
      </p:sp>
      <p:sp>
        <p:nvSpPr>
          <p:cNvPr id="27" name="Rectangle 26">
            <a:extLst>
              <a:ext uri="{FF2B5EF4-FFF2-40B4-BE49-F238E27FC236}">
                <a16:creationId xmlns:a16="http://schemas.microsoft.com/office/drawing/2014/main" xmlns="" id="{E89175E9-337A-A94A-9065-92DC3F6BD695}"/>
              </a:ext>
            </a:extLst>
          </p:cNvPr>
          <p:cNvSpPr/>
          <p:nvPr/>
        </p:nvSpPr>
        <p:spPr>
          <a:xfrm>
            <a:off x="8241618" y="1772722"/>
            <a:ext cx="949516" cy="906174"/>
          </a:xfrm>
          <a:prstGeom prst="rect">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pic>
        <p:nvPicPr>
          <p:cNvPr id="6" name="Picture 5">
            <a:extLst>
              <a:ext uri="{FF2B5EF4-FFF2-40B4-BE49-F238E27FC236}">
                <a16:creationId xmlns:a16="http://schemas.microsoft.com/office/drawing/2014/main" xmlns="" id="{E6620ADA-0BE7-5441-8888-9025AB8A29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109" y="5554901"/>
            <a:ext cx="671891" cy="554660"/>
          </a:xfrm>
          <a:prstGeom prst="rect">
            <a:avLst/>
          </a:prstGeom>
        </p:spPr>
      </p:pic>
      <p:pic>
        <p:nvPicPr>
          <p:cNvPr id="8" name="Picture 7">
            <a:extLst>
              <a:ext uri="{FF2B5EF4-FFF2-40B4-BE49-F238E27FC236}">
                <a16:creationId xmlns:a16="http://schemas.microsoft.com/office/drawing/2014/main" xmlns="" id="{0E941376-9D28-B34E-8688-C647B25C39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2962" y="2138983"/>
            <a:ext cx="587048" cy="587048"/>
          </a:xfrm>
          <a:prstGeom prst="rect">
            <a:avLst/>
          </a:prstGeom>
        </p:spPr>
      </p:pic>
      <p:pic>
        <p:nvPicPr>
          <p:cNvPr id="29" name="Picture 28">
            <a:extLst>
              <a:ext uri="{FF2B5EF4-FFF2-40B4-BE49-F238E27FC236}">
                <a16:creationId xmlns:a16="http://schemas.microsoft.com/office/drawing/2014/main" xmlns="" id="{F113B8BC-DEF8-BE4F-BFF9-C5F75F5B6E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8405" y="3870269"/>
            <a:ext cx="631595" cy="631595"/>
          </a:xfrm>
          <a:prstGeom prst="rect">
            <a:avLst/>
          </a:prstGeom>
        </p:spPr>
      </p:pic>
      <p:pic>
        <p:nvPicPr>
          <p:cNvPr id="30" name="Picture 29">
            <a:extLst>
              <a:ext uri="{FF2B5EF4-FFF2-40B4-BE49-F238E27FC236}">
                <a16:creationId xmlns:a16="http://schemas.microsoft.com/office/drawing/2014/main" xmlns="" id="{F553F5D0-638A-A242-804B-F03ACFC2F95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337550" y="1854207"/>
            <a:ext cx="763658" cy="762455"/>
          </a:xfrm>
          <a:prstGeom prst="rect">
            <a:avLst/>
          </a:prstGeom>
        </p:spPr>
      </p:pic>
      <p:sp>
        <p:nvSpPr>
          <p:cNvPr id="33" name="Rectangle 32">
            <a:extLst>
              <a:ext uri="{FF2B5EF4-FFF2-40B4-BE49-F238E27FC236}">
                <a16:creationId xmlns:a16="http://schemas.microsoft.com/office/drawing/2014/main" xmlns="" id="{8F7AB47D-F2B3-8B4A-908D-86C122201EEB}"/>
              </a:ext>
            </a:extLst>
          </p:cNvPr>
          <p:cNvSpPr/>
          <p:nvPr/>
        </p:nvSpPr>
        <p:spPr>
          <a:xfrm>
            <a:off x="8241618" y="3049400"/>
            <a:ext cx="949516" cy="906174"/>
          </a:xfrm>
          <a:prstGeom prst="rect">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pic>
        <p:nvPicPr>
          <p:cNvPr id="32" name="Picture 31">
            <a:extLst>
              <a:ext uri="{FF2B5EF4-FFF2-40B4-BE49-F238E27FC236}">
                <a16:creationId xmlns:a16="http://schemas.microsoft.com/office/drawing/2014/main" xmlns="" id="{584ECB41-78BB-394B-859C-EC79399A510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28544" y="3049400"/>
            <a:ext cx="975663" cy="975663"/>
          </a:xfrm>
          <a:prstGeom prst="rect">
            <a:avLst/>
          </a:prstGeom>
        </p:spPr>
      </p:pic>
      <p:sp>
        <p:nvSpPr>
          <p:cNvPr id="35" name="Rectangle 34">
            <a:extLst>
              <a:ext uri="{FF2B5EF4-FFF2-40B4-BE49-F238E27FC236}">
                <a16:creationId xmlns:a16="http://schemas.microsoft.com/office/drawing/2014/main" xmlns="" id="{8428180A-631C-8640-A3DD-AF6BEE0C2F71}"/>
              </a:ext>
            </a:extLst>
          </p:cNvPr>
          <p:cNvSpPr/>
          <p:nvPr/>
        </p:nvSpPr>
        <p:spPr>
          <a:xfrm>
            <a:off x="8241618" y="4326080"/>
            <a:ext cx="949516" cy="906174"/>
          </a:xfrm>
          <a:prstGeom prst="rect">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sp>
        <p:nvSpPr>
          <p:cNvPr id="36" name="Rectangle 35">
            <a:extLst>
              <a:ext uri="{FF2B5EF4-FFF2-40B4-BE49-F238E27FC236}">
                <a16:creationId xmlns:a16="http://schemas.microsoft.com/office/drawing/2014/main" xmlns="" id="{B89AA00F-522F-DC41-BC76-021277D8067C}"/>
              </a:ext>
            </a:extLst>
          </p:cNvPr>
          <p:cNvSpPr/>
          <p:nvPr/>
        </p:nvSpPr>
        <p:spPr>
          <a:xfrm>
            <a:off x="8241618" y="5602758"/>
            <a:ext cx="949516" cy="906174"/>
          </a:xfrm>
          <a:prstGeom prst="rect">
            <a:avLst/>
          </a:prstGeom>
          <a:solidFill>
            <a:schemeClr val="bg1"/>
          </a:solidFill>
          <a:ln w="63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lnSpc>
                <a:spcPct val="120000"/>
              </a:lnSpc>
            </a:pPr>
            <a:endParaRPr lang="ru-RU" sz="1600" dirty="0">
              <a:solidFill>
                <a:srgbClr val="0033A0"/>
              </a:solidFill>
              <a:latin typeface="Proxima Nova" panose="02000506030000020004" pitchFamily="2" charset="0"/>
            </a:endParaRPr>
          </a:p>
        </p:txBody>
      </p:sp>
      <p:pic>
        <p:nvPicPr>
          <p:cNvPr id="37" name="Picture 36">
            <a:extLst>
              <a:ext uri="{FF2B5EF4-FFF2-40B4-BE49-F238E27FC236}">
                <a16:creationId xmlns:a16="http://schemas.microsoft.com/office/drawing/2014/main" xmlns="" id="{7BA238FA-C5ED-124F-B21F-B1F608D0AE1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543769" y="4555979"/>
            <a:ext cx="414528" cy="414528"/>
          </a:xfrm>
          <a:prstGeom prst="rect">
            <a:avLst/>
          </a:prstGeom>
        </p:spPr>
      </p:pic>
      <p:pic>
        <p:nvPicPr>
          <p:cNvPr id="38" name="Picture 37">
            <a:extLst>
              <a:ext uri="{FF2B5EF4-FFF2-40B4-BE49-F238E27FC236}">
                <a16:creationId xmlns:a16="http://schemas.microsoft.com/office/drawing/2014/main" xmlns="" id="{E1E08CF0-8DB6-D442-A050-1A2F8F2E6C9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522300" y="5845533"/>
            <a:ext cx="420624" cy="420624"/>
          </a:xfrm>
          <a:prstGeom prst="rect">
            <a:avLst/>
          </a:prstGeom>
        </p:spPr>
      </p:pic>
    </p:spTree>
    <p:extLst>
      <p:ext uri="{BB962C8B-B14F-4D97-AF65-F5344CB8AC3E}">
        <p14:creationId xmlns:p14="http://schemas.microsoft.com/office/powerpoint/2010/main" val="967469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D58F27C-73C8-9F4E-8D58-D845FFE74E8C}"/>
              </a:ext>
            </a:extLst>
          </p:cNvPr>
          <p:cNvSpPr/>
          <p:nvPr/>
        </p:nvSpPr>
        <p:spPr>
          <a:xfrm rot="10800000" flipV="1">
            <a:off x="345742" y="1776758"/>
            <a:ext cx="11500817" cy="57413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0" bIns="0" numCol="1" spcCol="0" rtlCol="0" fromWordArt="0" anchor="ctr" anchorCtr="0" forceAA="0" compatLnSpc="1">
            <a:prstTxWarp prst="textNoShape">
              <a:avLst/>
            </a:prstTxWarp>
            <a:noAutofit/>
          </a:bodyPr>
          <a:lstStyle/>
          <a:p>
            <a:pPr marL="300355" marR="511809" algn="ctr">
              <a:lnSpc>
                <a:spcPct val="101600"/>
              </a:lnSpc>
            </a:pPr>
            <a:r>
              <a:rPr lang="ru-RU" sz="2000" dirty="0">
                <a:solidFill>
                  <a:schemeClr val="bg1"/>
                </a:solidFill>
                <a:latin typeface="Proxima Nova" panose="02000506030000020004" pitchFamily="2" charset="0"/>
                <a:cs typeface="Arial" panose="020B0604020202020204" pitchFamily="34" charset="0"/>
              </a:rPr>
              <a:t>КОНГРЕСС ЕОК </a:t>
            </a:r>
            <a:r>
              <a:rPr lang="en-US" sz="2000" dirty="0">
                <a:solidFill>
                  <a:schemeClr val="bg1"/>
                </a:solidFill>
                <a:latin typeface="Proxima Nova" panose="02000506030000020004" pitchFamily="2" charset="0"/>
                <a:cs typeface="Arial" panose="020B0604020202020204" pitchFamily="34" charset="0"/>
              </a:rPr>
              <a:t>202</a:t>
            </a:r>
            <a:r>
              <a:rPr lang="ru-RU" sz="2000" dirty="0">
                <a:solidFill>
                  <a:schemeClr val="bg1"/>
                </a:solidFill>
                <a:latin typeface="Proxima Nova" panose="02000506030000020004" pitchFamily="2" charset="0"/>
                <a:cs typeface="Arial" panose="020B0604020202020204" pitchFamily="34" charset="0"/>
              </a:rPr>
              <a:t>2</a:t>
            </a:r>
            <a:r>
              <a:rPr lang="en-US" sz="2000" dirty="0">
                <a:solidFill>
                  <a:schemeClr val="bg1"/>
                </a:solidFill>
                <a:latin typeface="Proxima Nova" panose="02000506030000020004" pitchFamily="2" charset="0"/>
                <a:cs typeface="Arial" panose="020B0604020202020204" pitchFamily="34" charset="0"/>
              </a:rPr>
              <a:t> </a:t>
            </a:r>
            <a:r>
              <a:rPr lang="ru-RU" sz="2000" dirty="0">
                <a:solidFill>
                  <a:schemeClr val="bg1"/>
                </a:solidFill>
                <a:latin typeface="Proxima Nova" panose="02000506030000020004" pitchFamily="2" charset="0"/>
                <a:cs typeface="Arial" panose="020B0604020202020204" pitchFamily="34" charset="0"/>
              </a:rPr>
              <a:t>ВСЕМИРНЫЙ КОНГРЕСС КАЧЕСТВА 2024</a:t>
            </a:r>
          </a:p>
        </p:txBody>
      </p:sp>
      <p:pic>
        <p:nvPicPr>
          <p:cNvPr id="7" name="Picture 6">
            <a:extLst>
              <a:ext uri="{FF2B5EF4-FFF2-40B4-BE49-F238E27FC236}">
                <a16:creationId xmlns:a16="http://schemas.microsoft.com/office/drawing/2014/main" xmlns="" id="{2139C3EF-D5BF-5045-9DEB-69C90800D5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742" y="2630840"/>
            <a:ext cx="11500516" cy="3879254"/>
          </a:xfrm>
          <a:prstGeom prst="rect">
            <a:avLst/>
          </a:prstGeom>
        </p:spPr>
      </p:pic>
      <p:sp>
        <p:nvSpPr>
          <p:cNvPr id="5" name="Rectangle 1">
            <a:extLst>
              <a:ext uri="{FF2B5EF4-FFF2-40B4-BE49-F238E27FC236}">
                <a16:creationId xmlns:a16="http://schemas.microsoft.com/office/drawing/2014/main" xmlns="" id="{1D6AB045-F770-4369-8E5E-D69557C2B0BE}"/>
              </a:ext>
            </a:extLst>
          </p:cNvPr>
          <p:cNvSpPr/>
          <p:nvPr/>
        </p:nvSpPr>
        <p:spPr>
          <a:xfrm>
            <a:off x="1548485" y="840628"/>
            <a:ext cx="8922291" cy="574453"/>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ДОБРО ПОЖАЛОВАТЬ!</a:t>
            </a:r>
          </a:p>
        </p:txBody>
      </p:sp>
    </p:spTree>
    <p:extLst>
      <p:ext uri="{BB962C8B-B14F-4D97-AF65-F5344CB8AC3E}">
        <p14:creationId xmlns:p14="http://schemas.microsoft.com/office/powerpoint/2010/main" val="292889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6F404671-3D1F-F143-BFFC-1CBABA696C09}"/>
              </a:ext>
            </a:extLst>
          </p:cNvPr>
          <p:cNvSpPr/>
          <p:nvPr/>
        </p:nvSpPr>
        <p:spPr>
          <a:xfrm>
            <a:off x="3873952" y="4180115"/>
            <a:ext cx="7972304" cy="12165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ru-RU" sz="3200" dirty="0">
              <a:latin typeface="Proxima Nova" panose="02000506030000020004" pitchFamily="2" charset="0"/>
            </a:endParaRPr>
          </a:p>
        </p:txBody>
      </p:sp>
      <p:pic>
        <p:nvPicPr>
          <p:cNvPr id="66" name="Picture 65">
            <a:extLst>
              <a:ext uri="{FF2B5EF4-FFF2-40B4-BE49-F238E27FC236}">
                <a16:creationId xmlns:a16="http://schemas.microsoft.com/office/drawing/2014/main" xmlns="" id="{EACF5E5F-CA35-9D40-808C-D37FA12C65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b="49747"/>
          <a:stretch/>
        </p:blipFill>
        <p:spPr>
          <a:xfrm>
            <a:off x="3873952" y="1854674"/>
            <a:ext cx="7972304" cy="2325441"/>
          </a:xfrm>
          <a:prstGeom prst="rect">
            <a:avLst/>
          </a:prstGeom>
        </p:spPr>
      </p:pic>
      <p:sp>
        <p:nvSpPr>
          <p:cNvPr id="7" name="Rectangle 6">
            <a:extLst>
              <a:ext uri="{FF2B5EF4-FFF2-40B4-BE49-F238E27FC236}">
                <a16:creationId xmlns:a16="http://schemas.microsoft.com/office/drawing/2014/main" xmlns="" id="{197CC03F-3488-C54D-96E9-FFC0417B5E38}"/>
              </a:ext>
            </a:extLst>
          </p:cNvPr>
          <p:cNvSpPr/>
          <p:nvPr/>
        </p:nvSpPr>
        <p:spPr>
          <a:xfrm>
            <a:off x="4734846" y="1898811"/>
            <a:ext cx="6618953" cy="1517705"/>
          </a:xfrm>
          <a:prstGeom prst="rect">
            <a:avLst/>
          </a:prstGeom>
        </p:spPr>
        <p:txBody>
          <a:bodyPr wrap="square" lIns="0" tIns="0" rIns="0" bIns="0">
            <a:noAutofit/>
          </a:bodyPr>
          <a:lstStyle/>
          <a:p>
            <a:pPr>
              <a:lnSpc>
                <a:spcPct val="120000"/>
              </a:lnSpc>
            </a:pPr>
            <a:r>
              <a:rPr lang="ru-RU" sz="1600" dirty="0" smtClean="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Сейчас начинается новый этап развития нашего государства. Мы запустили общие национальные проекты. Это программы, которые должны способствовать экономическому росту нашей страны, укреплению ее экономического могущества, модернизации экономики и, конечно, расширению экспорта, потому что экспорт – это всегда оценка того, что делает промышленность</a:t>
            </a:r>
            <a:endParaRPr lang="ru-RU" sz="1600"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endParaRPr>
          </a:p>
        </p:txBody>
      </p:sp>
      <p:sp>
        <p:nvSpPr>
          <p:cNvPr id="27" name="Rectangle 26">
            <a:extLst>
              <a:ext uri="{FF2B5EF4-FFF2-40B4-BE49-F238E27FC236}">
                <a16:creationId xmlns:a16="http://schemas.microsoft.com/office/drawing/2014/main" xmlns="" id="{0735C5D7-C8C4-164D-99FD-1AB86F2436F0}"/>
              </a:ext>
            </a:extLst>
          </p:cNvPr>
          <p:cNvSpPr/>
          <p:nvPr/>
        </p:nvSpPr>
        <p:spPr>
          <a:xfrm>
            <a:off x="4094989" y="1300564"/>
            <a:ext cx="1279713" cy="1025921"/>
          </a:xfrm>
          <a:prstGeom prst="rect">
            <a:avLst/>
          </a:prstGeom>
        </p:spPr>
        <p:txBody>
          <a:bodyPr wrap="square" lIns="0" tIns="0" rIns="0" bIns="0">
            <a:noAutofit/>
          </a:bodyPr>
          <a:lstStyle/>
          <a:p>
            <a:pPr>
              <a:lnSpc>
                <a:spcPct val="120000"/>
              </a:lnSpc>
            </a:pPr>
            <a:r>
              <a:rPr lang="ru-RU" sz="133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a:t>
            </a:r>
          </a:p>
        </p:txBody>
      </p:sp>
      <p:sp>
        <p:nvSpPr>
          <p:cNvPr id="32" name="Rectangle 31">
            <a:extLst>
              <a:ext uri="{FF2B5EF4-FFF2-40B4-BE49-F238E27FC236}">
                <a16:creationId xmlns:a16="http://schemas.microsoft.com/office/drawing/2014/main" xmlns="" id="{78B67512-2535-FC4F-8EC3-544E681226D7}"/>
              </a:ext>
            </a:extLst>
          </p:cNvPr>
          <p:cNvSpPr/>
          <p:nvPr/>
        </p:nvSpPr>
        <p:spPr>
          <a:xfrm rot="10800000">
            <a:off x="8605355" y="3624109"/>
            <a:ext cx="1279713" cy="932656"/>
          </a:xfrm>
          <a:prstGeom prst="rect">
            <a:avLst/>
          </a:prstGeom>
        </p:spPr>
        <p:txBody>
          <a:bodyPr wrap="square" lIns="0" tIns="0" rIns="0" bIns="0">
            <a:noAutofit/>
          </a:bodyPr>
          <a:lstStyle/>
          <a:p>
            <a:pPr>
              <a:lnSpc>
                <a:spcPct val="120000"/>
              </a:lnSpc>
            </a:pPr>
            <a:r>
              <a:rPr lang="ru-RU" sz="133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a:t>
            </a:r>
          </a:p>
        </p:txBody>
      </p:sp>
      <p:pic>
        <p:nvPicPr>
          <p:cNvPr id="46" name="Рисунок 35">
            <a:extLst>
              <a:ext uri="{FF2B5EF4-FFF2-40B4-BE49-F238E27FC236}">
                <a16:creationId xmlns:a16="http://schemas.microsoft.com/office/drawing/2014/main" xmlns="" id="{9338B917-0103-464A-8D93-38E64AA1898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4131775" y="4550610"/>
            <a:ext cx="3528208" cy="527036"/>
          </a:xfrm>
          <a:prstGeom prst="rect">
            <a:avLst/>
          </a:prstGeom>
        </p:spPr>
      </p:pic>
      <p:sp>
        <p:nvSpPr>
          <p:cNvPr id="48" name="TextBox 47">
            <a:extLst>
              <a:ext uri="{FF2B5EF4-FFF2-40B4-BE49-F238E27FC236}">
                <a16:creationId xmlns:a16="http://schemas.microsoft.com/office/drawing/2014/main" xmlns="" id="{D9D9475B-C017-3849-90F6-6DCABD5615F3}"/>
              </a:ext>
            </a:extLst>
          </p:cNvPr>
          <p:cNvSpPr txBox="1"/>
          <p:nvPr/>
        </p:nvSpPr>
        <p:spPr>
          <a:xfrm>
            <a:off x="7917805" y="4593619"/>
            <a:ext cx="3675480" cy="420756"/>
          </a:xfrm>
          <a:prstGeom prst="rect">
            <a:avLst/>
          </a:prstGeom>
          <a:noFill/>
        </p:spPr>
        <p:txBody>
          <a:bodyPr wrap="square" lIns="0" rtlCol="0">
            <a:spAutoFit/>
          </a:bodyPr>
          <a:lstStyle/>
          <a:p>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Учреждено распоряжением Правительства РФ №780-р</a:t>
            </a:r>
            <a:r>
              <a:rPr lang="en-US"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 </a:t>
            </a:r>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от 30 апреля 2015 года</a:t>
            </a:r>
          </a:p>
        </p:txBody>
      </p:sp>
      <p:sp>
        <p:nvSpPr>
          <p:cNvPr id="55" name="TextBox 54">
            <a:extLst>
              <a:ext uri="{FF2B5EF4-FFF2-40B4-BE49-F238E27FC236}">
                <a16:creationId xmlns:a16="http://schemas.microsoft.com/office/drawing/2014/main" xmlns="" id="{41B9594B-073E-1240-84D9-95B8BDD138E4}"/>
              </a:ext>
            </a:extLst>
          </p:cNvPr>
          <p:cNvSpPr txBox="1"/>
          <p:nvPr/>
        </p:nvSpPr>
        <p:spPr>
          <a:xfrm>
            <a:off x="4734845" y="3715847"/>
            <a:ext cx="3823389" cy="420756"/>
          </a:xfrm>
          <a:prstGeom prst="rect">
            <a:avLst/>
          </a:prstGeom>
          <a:noFill/>
        </p:spPr>
        <p:txBody>
          <a:bodyPr wrap="square" lIns="0" rtlCol="0">
            <a:spAutoFit/>
          </a:bodyPr>
          <a:lstStyle/>
          <a:p>
            <a:r>
              <a:rPr lang="ru-RU" sz="1067"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Д.А. Медведев, </a:t>
            </a:r>
          </a:p>
          <a:p>
            <a:r>
              <a:rPr lang="ru-RU" sz="1067" dirty="0">
                <a:solidFill>
                  <a:schemeClr val="bg1"/>
                </a:solidFill>
                <a:latin typeface="Proxima Nova" panose="02000506030000020004" pitchFamily="2" charset="0"/>
                <a:ea typeface="Source Sans Pro" panose="020B0503030403020204" pitchFamily="34" charset="0"/>
                <a:cs typeface="Verdana" panose="020B0604030504040204" pitchFamily="34" charset="0"/>
              </a:rPr>
              <a:t>Председатель Правительства РФ </a:t>
            </a:r>
          </a:p>
        </p:txBody>
      </p:sp>
      <p:pic>
        <p:nvPicPr>
          <p:cNvPr id="23" name="Picture 22">
            <a:extLst>
              <a:ext uri="{FF2B5EF4-FFF2-40B4-BE49-F238E27FC236}">
                <a16:creationId xmlns:a16="http://schemas.microsoft.com/office/drawing/2014/main" xmlns="" id="{299076C8-8FC5-C540-9B46-B0A557640F0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3274"/>
          <a:stretch/>
        </p:blipFill>
        <p:spPr>
          <a:xfrm>
            <a:off x="345744" y="1855893"/>
            <a:ext cx="3528208" cy="4654259"/>
          </a:xfrm>
          <a:prstGeom prst="rect">
            <a:avLst/>
          </a:prstGeom>
        </p:spPr>
      </p:pic>
      <p:sp>
        <p:nvSpPr>
          <p:cNvPr id="26" name="TextBox 25">
            <a:extLst>
              <a:ext uri="{FF2B5EF4-FFF2-40B4-BE49-F238E27FC236}">
                <a16:creationId xmlns:a16="http://schemas.microsoft.com/office/drawing/2014/main" xmlns="" id="{30711E67-997D-B54D-8E4E-26B9A8F3F5BF}"/>
              </a:ext>
            </a:extLst>
          </p:cNvPr>
          <p:cNvSpPr txBox="1"/>
          <p:nvPr/>
        </p:nvSpPr>
        <p:spPr>
          <a:xfrm>
            <a:off x="10487442" y="5733524"/>
            <a:ext cx="1553899" cy="637323"/>
          </a:xfrm>
          <a:prstGeom prst="rect">
            <a:avLst/>
          </a:prstGeom>
          <a:noFill/>
        </p:spPr>
        <p:txBody>
          <a:bodyPr wrap="square" lIns="120000" rIns="120000" rtlCol="0" anchor="b" anchorCtr="0">
            <a:noAutofit/>
          </a:bodyPr>
          <a:lstStyle/>
          <a:p>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Веерные исследования качества продукции</a:t>
            </a:r>
          </a:p>
        </p:txBody>
      </p:sp>
      <p:sp>
        <p:nvSpPr>
          <p:cNvPr id="28" name="TextBox 27">
            <a:extLst>
              <a:ext uri="{FF2B5EF4-FFF2-40B4-BE49-F238E27FC236}">
                <a16:creationId xmlns:a16="http://schemas.microsoft.com/office/drawing/2014/main" xmlns="" id="{307D3AA7-0928-0D49-8F48-EFCD83BD02A7}"/>
              </a:ext>
            </a:extLst>
          </p:cNvPr>
          <p:cNvSpPr txBox="1"/>
          <p:nvPr/>
        </p:nvSpPr>
        <p:spPr>
          <a:xfrm>
            <a:off x="8124523" y="5756884"/>
            <a:ext cx="1515708" cy="637323"/>
          </a:xfrm>
          <a:prstGeom prst="rect">
            <a:avLst/>
          </a:prstGeom>
          <a:noFill/>
        </p:spPr>
        <p:txBody>
          <a:bodyPr wrap="square" lIns="120000" rIns="120000" rtlCol="0" anchor="b" anchorCtr="0">
            <a:noAutofit/>
          </a:bodyPr>
          <a:lstStyle/>
          <a:p>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Оператор российского </a:t>
            </a:r>
            <a:b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br>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Знака качества</a:t>
            </a:r>
          </a:p>
        </p:txBody>
      </p:sp>
      <p:sp>
        <p:nvSpPr>
          <p:cNvPr id="29" name="TextBox 28">
            <a:extLst>
              <a:ext uri="{FF2B5EF4-FFF2-40B4-BE49-F238E27FC236}">
                <a16:creationId xmlns:a16="http://schemas.microsoft.com/office/drawing/2014/main" xmlns="" id="{6724C1F8-9DB7-0E43-A4EB-315A7C04AEE8}"/>
              </a:ext>
            </a:extLst>
          </p:cNvPr>
          <p:cNvSpPr txBox="1"/>
          <p:nvPr/>
        </p:nvSpPr>
        <p:spPr>
          <a:xfrm>
            <a:off x="5173161" y="5756885"/>
            <a:ext cx="1845677" cy="637323"/>
          </a:xfrm>
          <a:prstGeom prst="rect">
            <a:avLst/>
          </a:prstGeom>
          <a:noFill/>
        </p:spPr>
        <p:txBody>
          <a:bodyPr wrap="square" lIns="120000" rIns="120000" rtlCol="0" anchor="b" anchorCtr="0">
            <a:noAutofit/>
          </a:bodyPr>
          <a:lstStyle/>
          <a:p>
            <a:r>
              <a:rPr lang="ru-RU" sz="1067" dirty="0">
                <a:solidFill>
                  <a:schemeClr val="tx1">
                    <a:lumMod val="85000"/>
                    <a:lumOff val="15000"/>
                  </a:schemeClr>
                </a:solidFill>
                <a:latin typeface="Proxima Nova Light" panose="02000506030000020004" pitchFamily="2" charset="0"/>
                <a:ea typeface="Source Sans Pro" panose="020B0503030403020204" pitchFamily="34" charset="0"/>
                <a:cs typeface="Verdana" panose="020B0604030504040204" pitchFamily="34" charset="0"/>
              </a:rPr>
              <a:t>Секретариат Премии Правительства РФ в области качества</a:t>
            </a:r>
          </a:p>
        </p:txBody>
      </p:sp>
      <p:pic>
        <p:nvPicPr>
          <p:cNvPr id="30" name="Рисунок 15">
            <a:extLst>
              <a:ext uri="{FF2B5EF4-FFF2-40B4-BE49-F238E27FC236}">
                <a16:creationId xmlns:a16="http://schemas.microsoft.com/office/drawing/2014/main" xmlns="" id="{5B119A44-4CF4-624E-A408-65B1A2BC4470}"/>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4163004" y="5567170"/>
            <a:ext cx="969415" cy="976704"/>
          </a:xfrm>
          <a:prstGeom prst="rect">
            <a:avLst/>
          </a:prstGeom>
        </p:spPr>
      </p:pic>
      <p:pic>
        <p:nvPicPr>
          <p:cNvPr id="31" name="Рисунок 13">
            <a:extLst>
              <a:ext uri="{FF2B5EF4-FFF2-40B4-BE49-F238E27FC236}">
                <a16:creationId xmlns:a16="http://schemas.microsoft.com/office/drawing/2014/main" xmlns="" id="{71868004-4B76-214E-BD85-7682A896A255}"/>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 xmlns:asvg="http://schemas.microsoft.com/office/drawing/2016/SVG/main" r:embed="rId9"/>
              </a:ext>
            </a:extLst>
          </a:blip>
          <a:stretch>
            <a:fillRect/>
          </a:stretch>
        </p:blipFill>
        <p:spPr>
          <a:xfrm>
            <a:off x="7107259" y="5671711"/>
            <a:ext cx="928843" cy="901524"/>
          </a:xfrm>
          <a:prstGeom prst="rect">
            <a:avLst/>
          </a:prstGeom>
        </p:spPr>
      </p:pic>
      <p:pic>
        <p:nvPicPr>
          <p:cNvPr id="33" name="Рисунок 11">
            <a:extLst>
              <a:ext uri="{FF2B5EF4-FFF2-40B4-BE49-F238E27FC236}">
                <a16:creationId xmlns:a16="http://schemas.microsoft.com/office/drawing/2014/main" xmlns="" id="{2893E388-EAAC-E647-9884-5EBBE5AE580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 xmlns:asvg="http://schemas.microsoft.com/office/drawing/2016/SVG/main" r:embed="rId11"/>
              </a:ext>
            </a:extLst>
          </a:blip>
          <a:stretch>
            <a:fillRect/>
          </a:stretch>
        </p:blipFill>
        <p:spPr>
          <a:xfrm>
            <a:off x="9711369" y="5733524"/>
            <a:ext cx="773392" cy="773392"/>
          </a:xfrm>
          <a:prstGeom prst="rect">
            <a:avLst/>
          </a:prstGeom>
        </p:spPr>
      </p:pic>
      <p:sp>
        <p:nvSpPr>
          <p:cNvPr id="3" name="Title 2">
            <a:extLst>
              <a:ext uri="{FF2B5EF4-FFF2-40B4-BE49-F238E27FC236}">
                <a16:creationId xmlns:a16="http://schemas.microsoft.com/office/drawing/2014/main" xmlns="" id="{CC16867E-CBEB-0E46-AA0F-89767E98FAEF}"/>
              </a:ext>
            </a:extLst>
          </p:cNvPr>
          <p:cNvSpPr>
            <a:spLocks noGrp="1"/>
          </p:cNvSpPr>
          <p:nvPr>
            <p:ph type="title"/>
          </p:nvPr>
        </p:nvSpPr>
        <p:spPr/>
        <p:txBody>
          <a:bodyPr/>
          <a:lstStyle/>
          <a:p>
            <a:r>
              <a:rPr lang="ru-RU" dirty="0">
                <a:solidFill>
                  <a:schemeClr val="tx1">
                    <a:lumMod val="85000"/>
                    <a:lumOff val="15000"/>
                  </a:schemeClr>
                </a:solidFill>
              </a:rPr>
              <a:t>НАЦИОНАЛЬНАЯ</a:t>
            </a:r>
            <a:br>
              <a:rPr lang="ru-RU" dirty="0">
                <a:solidFill>
                  <a:schemeClr val="tx1">
                    <a:lumMod val="85000"/>
                    <a:lumOff val="15000"/>
                  </a:schemeClr>
                </a:solidFill>
              </a:rPr>
            </a:br>
            <a:r>
              <a:rPr lang="ru-RU" dirty="0">
                <a:solidFill>
                  <a:schemeClr val="tx1">
                    <a:lumMod val="85000"/>
                    <a:lumOff val="15000"/>
                  </a:schemeClr>
                </a:solidFill>
              </a:rPr>
              <a:t>СИСТЕМА КАЧЕСТВА</a:t>
            </a:r>
          </a:p>
        </p:txBody>
      </p:sp>
    </p:spTree>
    <p:extLst>
      <p:ext uri="{BB962C8B-B14F-4D97-AF65-F5344CB8AC3E}">
        <p14:creationId xmlns:p14="http://schemas.microsoft.com/office/powerpoint/2010/main" val="912444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xmlns="" id="{6F3DAA86-19C3-934D-9DAE-1A2B99E34058}"/>
              </a:ext>
            </a:extLst>
          </p:cNvPr>
          <p:cNvPicPr>
            <a:picLocks noChangeAspect="1"/>
          </p:cNvPicPr>
          <p:nvPr/>
        </p:nvPicPr>
        <p:blipFill rotWithShape="1">
          <a:blip r:embed="rId2"/>
          <a:srcRect l="50000" t="-35" r="-50000" b="35"/>
          <a:stretch/>
        </p:blipFill>
        <p:spPr>
          <a:xfrm>
            <a:off x="345741" y="1744434"/>
            <a:ext cx="11500511" cy="4764497"/>
          </a:xfrm>
          <a:prstGeom prst="rect">
            <a:avLst/>
          </a:prstGeom>
        </p:spPr>
      </p:pic>
      <p:sp>
        <p:nvSpPr>
          <p:cNvPr id="34" name="Rectangle 33">
            <a:extLst>
              <a:ext uri="{FF2B5EF4-FFF2-40B4-BE49-F238E27FC236}">
                <a16:creationId xmlns:a16="http://schemas.microsoft.com/office/drawing/2014/main" xmlns="" id="{D763932E-88FC-C44B-B9E5-80311ADC631E}"/>
              </a:ext>
            </a:extLst>
          </p:cNvPr>
          <p:cNvSpPr/>
          <p:nvPr/>
        </p:nvSpPr>
        <p:spPr>
          <a:xfrm>
            <a:off x="670984" y="1953993"/>
            <a:ext cx="6096000" cy="4345376"/>
          </a:xfrm>
          <a:prstGeom prst="rect">
            <a:avLst/>
          </a:prstGeom>
        </p:spPr>
        <p:txBody>
          <a:bodyPr wrap="square" lIns="0" tIns="0" rIns="0" bIns="0" anchor="ctr" anchorCtr="0">
            <a:noAutofit/>
          </a:bodyPr>
          <a:lstStyle/>
          <a:p>
            <a:r>
              <a:rPr lang="ru-RU" sz="4267"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ПОВЫШЕНИЕ КАЧЕСТВА ЖИЗНИ</a:t>
            </a:r>
            <a:br>
              <a:rPr lang="ru-RU" sz="4267"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br>
            <a:r>
              <a:rPr lang="ru-RU" sz="4267"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РОССИЙСКИХ ГРАЖДАН </a:t>
            </a:r>
            <a:br>
              <a:rPr lang="ru-RU" sz="4267" b="1"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br>
            <a:r>
              <a:rPr lang="ru-RU" sz="17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ru-RU" sz="17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endParaRPr lang="ru-RU" sz="3733"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endParaRPr>
          </a:p>
        </p:txBody>
      </p:sp>
      <p:pic>
        <p:nvPicPr>
          <p:cNvPr id="35" name="Picture 34">
            <a:extLst>
              <a:ext uri="{FF2B5EF4-FFF2-40B4-BE49-F238E27FC236}">
                <a16:creationId xmlns:a16="http://schemas.microsoft.com/office/drawing/2014/main" xmlns="" id="{17966010-4FE5-9E46-BDC0-4CFBD8FC4CEB}"/>
              </a:ext>
            </a:extLst>
          </p:cNvPr>
          <p:cNvPicPr>
            <a:picLocks noChangeAspect="1"/>
          </p:cNvPicPr>
          <p:nvPr/>
        </p:nvPicPr>
        <p:blipFill>
          <a:blip r:embed="rId3"/>
          <a:stretch>
            <a:fillRect/>
          </a:stretch>
        </p:blipFill>
        <p:spPr>
          <a:xfrm>
            <a:off x="6096001" y="1744434"/>
            <a:ext cx="5768095" cy="4767817"/>
          </a:xfrm>
          <a:prstGeom prst="rect">
            <a:avLst/>
          </a:prstGeom>
        </p:spPr>
      </p:pic>
      <p:sp>
        <p:nvSpPr>
          <p:cNvPr id="2" name="Title 1">
            <a:extLst>
              <a:ext uri="{FF2B5EF4-FFF2-40B4-BE49-F238E27FC236}">
                <a16:creationId xmlns:a16="http://schemas.microsoft.com/office/drawing/2014/main" xmlns="" id="{8761D032-2B5D-844C-8AD6-227929A1221A}"/>
              </a:ext>
            </a:extLst>
          </p:cNvPr>
          <p:cNvSpPr>
            <a:spLocks noGrp="1"/>
          </p:cNvSpPr>
          <p:nvPr>
            <p:ph type="title"/>
          </p:nvPr>
        </p:nvSpPr>
        <p:spPr/>
        <p:txBody>
          <a:bodyPr/>
          <a:lstStyle/>
          <a:p>
            <a:r>
              <a:rPr lang="ru-RU" dirty="0">
                <a:solidFill>
                  <a:schemeClr val="tx1">
                    <a:lumMod val="85000"/>
                    <a:lumOff val="15000"/>
                  </a:schemeClr>
                </a:solidFill>
              </a:rPr>
              <a:t>НАША</a:t>
            </a:r>
            <a:br>
              <a:rPr lang="ru-RU" dirty="0">
                <a:solidFill>
                  <a:schemeClr val="tx1">
                    <a:lumMod val="85000"/>
                    <a:lumOff val="15000"/>
                  </a:schemeClr>
                </a:solidFill>
              </a:rPr>
            </a:br>
            <a:r>
              <a:rPr lang="ru-RU" dirty="0">
                <a:solidFill>
                  <a:schemeClr val="tx1">
                    <a:lumMod val="85000"/>
                    <a:lumOff val="15000"/>
                  </a:schemeClr>
                </a:solidFill>
              </a:rPr>
              <a:t>МИССИЯ</a:t>
            </a:r>
          </a:p>
        </p:txBody>
      </p:sp>
    </p:spTree>
    <p:extLst>
      <p:ext uri="{BB962C8B-B14F-4D97-AF65-F5344CB8AC3E}">
        <p14:creationId xmlns:p14="http://schemas.microsoft.com/office/powerpoint/2010/main" val="195646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81FC8505-9E82-6649-9EE9-BAB727ED9C23}"/>
              </a:ext>
            </a:extLst>
          </p:cNvPr>
          <p:cNvPicPr>
            <a:picLocks noChangeAspect="1"/>
          </p:cNvPicPr>
          <p:nvPr/>
        </p:nvPicPr>
        <p:blipFill rotWithShape="1">
          <a:blip r:embed="rId2"/>
          <a:srcRect t="14711" r="60182" b="44065"/>
          <a:stretch/>
        </p:blipFill>
        <p:spPr>
          <a:xfrm>
            <a:off x="345741" y="1772721"/>
            <a:ext cx="5430157" cy="2387336"/>
          </a:xfrm>
          <a:prstGeom prst="rect">
            <a:avLst/>
          </a:prstGeom>
        </p:spPr>
      </p:pic>
      <p:pic>
        <p:nvPicPr>
          <p:cNvPr id="32" name="Picture 31">
            <a:extLst>
              <a:ext uri="{FF2B5EF4-FFF2-40B4-BE49-F238E27FC236}">
                <a16:creationId xmlns:a16="http://schemas.microsoft.com/office/drawing/2014/main" xmlns="" id="{75F33CA1-2E73-754B-8721-D3CABAF0B415}"/>
              </a:ext>
            </a:extLst>
          </p:cNvPr>
          <p:cNvPicPr>
            <a:picLocks noChangeAspect="1"/>
          </p:cNvPicPr>
          <p:nvPr/>
        </p:nvPicPr>
        <p:blipFill rotWithShape="1">
          <a:blip r:embed="rId2"/>
          <a:srcRect l="60182" t="17005" b="41771"/>
          <a:stretch/>
        </p:blipFill>
        <p:spPr>
          <a:xfrm>
            <a:off x="6000751" y="1772721"/>
            <a:ext cx="5842534" cy="2387336"/>
          </a:xfrm>
          <a:prstGeom prst="rect">
            <a:avLst/>
          </a:prstGeom>
        </p:spPr>
      </p:pic>
      <p:sp>
        <p:nvSpPr>
          <p:cNvPr id="17" name="Rectangle 16">
            <a:extLst>
              <a:ext uri="{FF2B5EF4-FFF2-40B4-BE49-F238E27FC236}">
                <a16:creationId xmlns:a16="http://schemas.microsoft.com/office/drawing/2014/main" xmlns="" id="{71DD6C74-5298-6A4F-A2FA-28728D1C9D7F}"/>
              </a:ext>
            </a:extLst>
          </p:cNvPr>
          <p:cNvSpPr/>
          <p:nvPr/>
        </p:nvSpPr>
        <p:spPr>
          <a:xfrm>
            <a:off x="345743" y="4160057"/>
            <a:ext cx="5430155" cy="23488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r>
              <a:rPr lang="ru-RU" sz="2000" dirty="0">
                <a:solidFill>
                  <a:schemeClr val="tx1">
                    <a:lumMod val="75000"/>
                    <a:lumOff val="25000"/>
                  </a:schemeClr>
                </a:solidFill>
                <a:latin typeface="Proxima Nova" panose="02000506030000020004" pitchFamily="2" charset="0"/>
              </a:rPr>
              <a:t>Реализация системного подхода по повышению качества товаров и услуг на российском рынке</a:t>
            </a:r>
            <a:endParaRPr lang="ru-RU" sz="2000" b="1" dirty="0">
              <a:solidFill>
                <a:schemeClr val="tx1">
                  <a:lumMod val="75000"/>
                  <a:lumOff val="25000"/>
                </a:schemeClr>
              </a:solidFill>
              <a:latin typeface="Proxima Nova" panose="02000506030000020004" pitchFamily="2" charset="0"/>
            </a:endParaRPr>
          </a:p>
        </p:txBody>
      </p:sp>
      <p:sp>
        <p:nvSpPr>
          <p:cNvPr id="19" name="Rectangle 18">
            <a:extLst>
              <a:ext uri="{FF2B5EF4-FFF2-40B4-BE49-F238E27FC236}">
                <a16:creationId xmlns:a16="http://schemas.microsoft.com/office/drawing/2014/main" xmlns="" id="{D492A95F-6A36-F04E-AD28-78AF48D0BC50}"/>
              </a:ext>
            </a:extLst>
          </p:cNvPr>
          <p:cNvSpPr/>
          <p:nvPr/>
        </p:nvSpPr>
        <p:spPr>
          <a:xfrm>
            <a:off x="6000752" y="4160057"/>
            <a:ext cx="5842534" cy="23488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r>
              <a:rPr lang="ru-RU" sz="2000" dirty="0">
                <a:solidFill>
                  <a:schemeClr val="tx1">
                    <a:lumMod val="75000"/>
                    <a:lumOff val="25000"/>
                  </a:schemeClr>
                </a:solidFill>
                <a:latin typeface="Proxima Nova" panose="02000506030000020004" pitchFamily="2" charset="0"/>
              </a:rPr>
              <a:t>Поддержка отечественных производителей высококачественной продукции</a:t>
            </a:r>
            <a:endParaRPr lang="ru-RU" sz="2000" b="1" dirty="0">
              <a:solidFill>
                <a:schemeClr val="tx1">
                  <a:lumMod val="75000"/>
                  <a:lumOff val="25000"/>
                </a:schemeClr>
              </a:solidFill>
              <a:latin typeface="Proxima Nova" panose="02000506030000020004" pitchFamily="2" charset="0"/>
            </a:endParaRPr>
          </a:p>
        </p:txBody>
      </p:sp>
      <p:sp>
        <p:nvSpPr>
          <p:cNvPr id="25" name="Rectangle 24">
            <a:extLst>
              <a:ext uri="{FF2B5EF4-FFF2-40B4-BE49-F238E27FC236}">
                <a16:creationId xmlns:a16="http://schemas.microsoft.com/office/drawing/2014/main" xmlns="" id="{2917164E-BEE9-FD45-80C5-AC4690DD64E5}"/>
              </a:ext>
            </a:extLst>
          </p:cNvPr>
          <p:cNvSpPr/>
          <p:nvPr/>
        </p:nvSpPr>
        <p:spPr>
          <a:xfrm>
            <a:off x="5044841" y="3429000"/>
            <a:ext cx="731057" cy="731057"/>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3500" dirty="0">
                <a:solidFill>
                  <a:schemeClr val="bg1"/>
                </a:solidFill>
                <a:latin typeface="Proxima Nova" panose="02000506030000020004" pitchFamily="2" charset="0"/>
              </a:rPr>
              <a:t>1</a:t>
            </a:r>
            <a:endParaRPr lang="ru-RU" sz="3500" dirty="0">
              <a:solidFill>
                <a:schemeClr val="bg1"/>
              </a:solidFill>
              <a:latin typeface="Proxima Nova" panose="02000506030000020004" pitchFamily="2" charset="0"/>
            </a:endParaRPr>
          </a:p>
        </p:txBody>
      </p:sp>
      <p:sp>
        <p:nvSpPr>
          <p:cNvPr id="28" name="Rectangle 27">
            <a:extLst>
              <a:ext uri="{FF2B5EF4-FFF2-40B4-BE49-F238E27FC236}">
                <a16:creationId xmlns:a16="http://schemas.microsoft.com/office/drawing/2014/main" xmlns="" id="{AE5D4CC1-48E9-E64D-9763-653BB8C1BAA6}"/>
              </a:ext>
            </a:extLst>
          </p:cNvPr>
          <p:cNvSpPr/>
          <p:nvPr/>
        </p:nvSpPr>
        <p:spPr>
          <a:xfrm>
            <a:off x="11112227" y="3429000"/>
            <a:ext cx="731057" cy="731057"/>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500" dirty="0">
                <a:solidFill>
                  <a:schemeClr val="bg1"/>
                </a:solidFill>
                <a:latin typeface="Proxima Nova" panose="02000506030000020004" pitchFamily="2" charset="0"/>
              </a:rPr>
              <a:t>2</a:t>
            </a:r>
            <a:endParaRPr lang="en-US" sz="3500" dirty="0">
              <a:solidFill>
                <a:schemeClr val="bg1"/>
              </a:solidFill>
              <a:latin typeface="Proxima Nova" panose="02000506030000020004" pitchFamily="2" charset="0"/>
            </a:endParaRPr>
          </a:p>
        </p:txBody>
      </p:sp>
      <p:pic>
        <p:nvPicPr>
          <p:cNvPr id="8" name="Picture 7">
            <a:extLst>
              <a:ext uri="{FF2B5EF4-FFF2-40B4-BE49-F238E27FC236}">
                <a16:creationId xmlns:a16="http://schemas.microsoft.com/office/drawing/2014/main" xmlns="" id="{EE65DAB7-8CAA-6B4B-915B-3CF6A906C0B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648297" y="2604973"/>
            <a:ext cx="722833" cy="722833"/>
          </a:xfrm>
          <a:prstGeom prst="rect">
            <a:avLst/>
          </a:prstGeom>
        </p:spPr>
      </p:pic>
      <p:pic>
        <p:nvPicPr>
          <p:cNvPr id="36" name="Picture 35">
            <a:extLst>
              <a:ext uri="{FF2B5EF4-FFF2-40B4-BE49-F238E27FC236}">
                <a16:creationId xmlns:a16="http://schemas.microsoft.com/office/drawing/2014/main" xmlns="" id="{A37F8068-642C-1844-BEB6-4BB2D4B2F03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8630371" y="2674743"/>
            <a:ext cx="583293" cy="583293"/>
          </a:xfrm>
          <a:prstGeom prst="rect">
            <a:avLst/>
          </a:prstGeom>
        </p:spPr>
      </p:pic>
      <p:sp>
        <p:nvSpPr>
          <p:cNvPr id="2" name="Title 1">
            <a:extLst>
              <a:ext uri="{FF2B5EF4-FFF2-40B4-BE49-F238E27FC236}">
                <a16:creationId xmlns:a16="http://schemas.microsoft.com/office/drawing/2014/main" xmlns="" id="{253D32C0-1A4B-4943-BE74-6229E6A3E1DC}"/>
              </a:ext>
            </a:extLst>
          </p:cNvPr>
          <p:cNvSpPr>
            <a:spLocks noGrp="1"/>
          </p:cNvSpPr>
          <p:nvPr>
            <p:ph type="title"/>
          </p:nvPr>
        </p:nvSpPr>
        <p:spPr/>
        <p:txBody>
          <a:bodyPr/>
          <a:lstStyle/>
          <a:p>
            <a:r>
              <a:rPr lang="ru-RU" dirty="0">
                <a:solidFill>
                  <a:schemeClr val="tx1">
                    <a:lumMod val="85000"/>
                    <a:lumOff val="15000"/>
                  </a:schemeClr>
                </a:solidFill>
              </a:rPr>
              <a:t>ЦЕЛИ</a:t>
            </a:r>
            <a:br>
              <a:rPr lang="ru-RU" dirty="0">
                <a:solidFill>
                  <a:schemeClr val="tx1">
                    <a:lumMod val="85000"/>
                    <a:lumOff val="15000"/>
                  </a:schemeClr>
                </a:solidFill>
              </a:rPr>
            </a:br>
            <a:r>
              <a:rPr lang="ru-RU" dirty="0">
                <a:solidFill>
                  <a:schemeClr val="tx1">
                    <a:lumMod val="85000"/>
                    <a:lumOff val="15000"/>
                  </a:schemeClr>
                </a:solidFill>
              </a:rPr>
              <a:t>РОСКАЧЕСТВА</a:t>
            </a:r>
          </a:p>
        </p:txBody>
      </p:sp>
    </p:spTree>
    <p:extLst>
      <p:ext uri="{BB962C8B-B14F-4D97-AF65-F5344CB8AC3E}">
        <p14:creationId xmlns:p14="http://schemas.microsoft.com/office/powerpoint/2010/main" val="1230943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5B297D7-6582-8547-BEBC-3612705F8DA3}"/>
              </a:ext>
            </a:extLst>
          </p:cNvPr>
          <p:cNvSpPr/>
          <p:nvPr/>
        </p:nvSpPr>
        <p:spPr>
          <a:xfrm>
            <a:off x="1665028" y="359568"/>
            <a:ext cx="8927628" cy="1107996"/>
          </a:xfrm>
          <a:prstGeom prst="rect">
            <a:avLst/>
          </a:prstGeom>
        </p:spPr>
        <p:txBody>
          <a:bodyPr wrap="square" lIns="0" tIns="0" rIns="0" bIns="0" anchor="ctr" anchorCtr="0">
            <a:spAutoFit/>
          </a:bodyPr>
          <a:lstStyle/>
          <a:p>
            <a:r>
              <a:rPr lang="ru-RU" sz="2400" b="1" dirty="0">
                <a:solidFill>
                  <a:schemeClr val="tx1">
                    <a:lumMod val="85000"/>
                    <a:lumOff val="15000"/>
                  </a:schemeClr>
                </a:solidFill>
                <a:latin typeface="Proxima Nova Semibold" panose="02000506030000020004" pitchFamily="2" charset="0"/>
              </a:rPr>
              <a:t>МОДЕЛЬ ПРЕМИИ ПРАВИТЕЛЬСТВА РФ</a:t>
            </a:r>
            <a:br>
              <a:rPr lang="ru-RU" sz="2400" b="1" dirty="0">
                <a:solidFill>
                  <a:schemeClr val="tx1">
                    <a:lumMod val="85000"/>
                    <a:lumOff val="15000"/>
                  </a:schemeClr>
                </a:solidFill>
                <a:latin typeface="Proxima Nova Semibold" panose="02000506030000020004" pitchFamily="2" charset="0"/>
              </a:rPr>
            </a:br>
            <a:r>
              <a:rPr lang="ru-RU" sz="2400" b="1" dirty="0">
                <a:solidFill>
                  <a:schemeClr val="tx1">
                    <a:lumMod val="85000"/>
                    <a:lumOff val="15000"/>
                  </a:schemeClr>
                </a:solidFill>
                <a:latin typeface="Proxima Nova Semibold" panose="02000506030000020004" pitchFamily="2" charset="0"/>
              </a:rPr>
              <a:t>В ОБЛАСТИ КАЧЕСТВА ИНТЕГРИРОВАНА С МИРОВЫМИ НАГРАДАМИ В ОБЛАСТИ КАЧЕСТВА:</a:t>
            </a:r>
          </a:p>
        </p:txBody>
      </p:sp>
      <p:pic>
        <p:nvPicPr>
          <p:cNvPr id="3" name="Picture 2">
            <a:extLst>
              <a:ext uri="{FF2B5EF4-FFF2-40B4-BE49-F238E27FC236}">
                <a16:creationId xmlns:a16="http://schemas.microsoft.com/office/drawing/2014/main" xmlns="" id="{A77E90CB-7327-EE4F-BAB3-AACEA79BCB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9623" y="1721224"/>
            <a:ext cx="11474823" cy="4794705"/>
          </a:xfrm>
          <a:prstGeom prst="rect">
            <a:avLst/>
          </a:prstGeom>
        </p:spPr>
      </p:pic>
      <p:pic>
        <p:nvPicPr>
          <p:cNvPr id="4" name="Picture 3">
            <a:extLst>
              <a:ext uri="{FF2B5EF4-FFF2-40B4-BE49-F238E27FC236}">
                <a16:creationId xmlns:a16="http://schemas.microsoft.com/office/drawing/2014/main" xmlns="" id="{5F7D9D69-4A28-5343-94D2-E6447BC9729C}"/>
              </a:ext>
            </a:extLst>
          </p:cNvPr>
          <p:cNvPicPr>
            <a:picLocks noChangeAspect="1"/>
          </p:cNvPicPr>
          <p:nvPr/>
        </p:nvPicPr>
        <p:blipFill>
          <a:blip r:embed="rId3" cstate="screen">
            <a:alphaModFix amt="12000"/>
            <a:extLst>
              <a:ext uri="{28A0092B-C50C-407E-A947-70E740481C1C}">
                <a14:useLocalDpi xmlns:a14="http://schemas.microsoft.com/office/drawing/2010/main"/>
              </a:ext>
            </a:extLst>
          </a:blip>
          <a:stretch>
            <a:fillRect/>
          </a:stretch>
        </p:blipFill>
        <p:spPr>
          <a:xfrm>
            <a:off x="887506" y="1936376"/>
            <a:ext cx="10340331" cy="4432520"/>
          </a:xfrm>
          <a:prstGeom prst="rect">
            <a:avLst/>
          </a:prstGeom>
        </p:spPr>
      </p:pic>
      <p:sp>
        <p:nvSpPr>
          <p:cNvPr id="5" name="Rectangle 4">
            <a:extLst>
              <a:ext uri="{FF2B5EF4-FFF2-40B4-BE49-F238E27FC236}">
                <a16:creationId xmlns:a16="http://schemas.microsoft.com/office/drawing/2014/main" xmlns="" id="{72C811B8-24C3-8545-9015-402B9050B224}"/>
              </a:ext>
            </a:extLst>
          </p:cNvPr>
          <p:cNvSpPr/>
          <p:nvPr/>
        </p:nvSpPr>
        <p:spPr>
          <a:xfrm>
            <a:off x="1942499" y="2922169"/>
            <a:ext cx="1013011" cy="1013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xmlns="" id="{5F5F9DC2-ED79-4041-8844-9CA622BB5E1E}"/>
              </a:ext>
            </a:extLst>
          </p:cNvPr>
          <p:cNvSpPr/>
          <p:nvPr/>
        </p:nvSpPr>
        <p:spPr>
          <a:xfrm>
            <a:off x="5589495" y="2922167"/>
            <a:ext cx="1013011" cy="1013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Rectangle 6">
            <a:extLst>
              <a:ext uri="{FF2B5EF4-FFF2-40B4-BE49-F238E27FC236}">
                <a16:creationId xmlns:a16="http://schemas.microsoft.com/office/drawing/2014/main" xmlns="" id="{59ADD56C-0424-D942-8FCE-997315A59E50}"/>
              </a:ext>
            </a:extLst>
          </p:cNvPr>
          <p:cNvSpPr/>
          <p:nvPr/>
        </p:nvSpPr>
        <p:spPr>
          <a:xfrm>
            <a:off x="9236490" y="2922167"/>
            <a:ext cx="1013011" cy="1013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8" name="Picture 2" descr="Картинки по запросу malcolm baldrige award">
            <a:extLst>
              <a:ext uri="{FF2B5EF4-FFF2-40B4-BE49-F238E27FC236}">
                <a16:creationId xmlns:a16="http://schemas.microsoft.com/office/drawing/2014/main" xmlns="" id="{4232FB3B-2D02-C447-9B13-2CDFA9D8C31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33839" y="3138134"/>
            <a:ext cx="618905" cy="6250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Картинки по запросу Европейская премия качества">
            <a:extLst>
              <a:ext uri="{FF2B5EF4-FFF2-40B4-BE49-F238E27FC236}">
                <a16:creationId xmlns:a16="http://schemas.microsoft.com/office/drawing/2014/main" xmlns="" id="{CFBC5A54-098C-8F41-9F78-BA19D65BF35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61771" y="3094771"/>
            <a:ext cx="668458" cy="66845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Картинки по запросу Премия Деминга">
            <a:extLst>
              <a:ext uri="{FF2B5EF4-FFF2-40B4-BE49-F238E27FC236}">
                <a16:creationId xmlns:a16="http://schemas.microsoft.com/office/drawing/2014/main" xmlns="" id="{E73A03AF-1DBC-1848-B407-FEA349AD0A9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457940" y="3142454"/>
            <a:ext cx="585544" cy="57214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xmlns="" id="{BE0E387C-9BD7-DF4F-B210-C461B4E3BD60}"/>
              </a:ext>
            </a:extLst>
          </p:cNvPr>
          <p:cNvSpPr/>
          <p:nvPr/>
        </p:nvSpPr>
        <p:spPr>
          <a:xfrm>
            <a:off x="958211" y="4245079"/>
            <a:ext cx="2981584" cy="1231106"/>
          </a:xfrm>
          <a:prstGeom prst="rect">
            <a:avLst/>
          </a:prstGeom>
        </p:spPr>
        <p:txBody>
          <a:bodyPr wrap="square" lIns="0" tIns="0" rIns="0" bIns="0">
            <a:spAutoFit/>
          </a:bodyPr>
          <a:lstStyle/>
          <a:p>
            <a:pPr algn="ctr"/>
            <a:r>
              <a:rPr lang="ru-RU" sz="1600" b="1" dirty="0">
                <a:solidFill>
                  <a:schemeClr val="bg1"/>
                </a:solidFill>
                <a:latin typeface="Proxima Nova" panose="02000506030000020004" pitchFamily="2" charset="0"/>
              </a:rPr>
              <a:t>НАЦИОНАЛЬНАЯ ПРЕМИЯ КАЧЕСТВА МАЛКОЛЬМА БОЛДРИДЖА</a:t>
            </a:r>
          </a:p>
          <a:p>
            <a:pPr algn="ctr"/>
            <a:endParaRPr lang="en-US" sz="1600" b="1" dirty="0">
              <a:solidFill>
                <a:schemeClr val="bg1"/>
              </a:solidFill>
              <a:latin typeface="Proxima Nova" panose="02000506030000020004" pitchFamily="2" charset="0"/>
            </a:endParaRPr>
          </a:p>
          <a:p>
            <a:pPr algn="ctr"/>
            <a:r>
              <a:rPr lang="ru-RU" sz="1600" dirty="0">
                <a:solidFill>
                  <a:schemeClr val="bg1"/>
                </a:solidFill>
                <a:latin typeface="Proxima Nova" panose="02000506030000020004" pitchFamily="2" charset="0"/>
              </a:rPr>
              <a:t>(США)</a:t>
            </a:r>
          </a:p>
        </p:txBody>
      </p:sp>
      <p:sp>
        <p:nvSpPr>
          <p:cNvPr id="12" name="Rectangle 11">
            <a:extLst>
              <a:ext uri="{FF2B5EF4-FFF2-40B4-BE49-F238E27FC236}">
                <a16:creationId xmlns:a16="http://schemas.microsoft.com/office/drawing/2014/main" xmlns="" id="{6AD77A9B-D0CA-454F-8E2C-4952DAD25C3D}"/>
              </a:ext>
            </a:extLst>
          </p:cNvPr>
          <p:cNvSpPr/>
          <p:nvPr/>
        </p:nvSpPr>
        <p:spPr>
          <a:xfrm>
            <a:off x="4596242" y="4245079"/>
            <a:ext cx="2981584" cy="1477328"/>
          </a:xfrm>
          <a:prstGeom prst="rect">
            <a:avLst/>
          </a:prstGeom>
        </p:spPr>
        <p:txBody>
          <a:bodyPr wrap="square" lIns="0" tIns="0" rIns="0" bIns="0">
            <a:spAutoFit/>
          </a:bodyPr>
          <a:lstStyle/>
          <a:p>
            <a:pPr algn="ctr"/>
            <a:r>
              <a:rPr lang="ru-RU" sz="1600" b="1" dirty="0">
                <a:solidFill>
                  <a:schemeClr val="bg1"/>
                </a:solidFill>
                <a:latin typeface="Proxima Nova" panose="02000506030000020004" pitchFamily="2" charset="0"/>
              </a:rPr>
              <a:t>ЕВРОПЕЙСКАЯ</a:t>
            </a:r>
            <a:br>
              <a:rPr lang="ru-RU" sz="1600" b="1" dirty="0">
                <a:solidFill>
                  <a:schemeClr val="bg1"/>
                </a:solidFill>
                <a:latin typeface="Proxima Nova" panose="02000506030000020004" pitchFamily="2" charset="0"/>
              </a:rPr>
            </a:br>
            <a:r>
              <a:rPr lang="ru-RU" sz="1600" b="1" dirty="0">
                <a:solidFill>
                  <a:schemeClr val="bg1"/>
                </a:solidFill>
                <a:latin typeface="Proxima Nova" panose="02000506030000020004" pitchFamily="2" charset="0"/>
              </a:rPr>
              <a:t>ПРЕМИЯ</a:t>
            </a:r>
            <a:br>
              <a:rPr lang="ru-RU" sz="1600" b="1" dirty="0">
                <a:solidFill>
                  <a:schemeClr val="bg1"/>
                </a:solidFill>
                <a:latin typeface="Proxima Nova" panose="02000506030000020004" pitchFamily="2" charset="0"/>
              </a:rPr>
            </a:br>
            <a:r>
              <a:rPr lang="ru-RU" sz="1600" b="1" dirty="0">
                <a:solidFill>
                  <a:schemeClr val="bg1"/>
                </a:solidFill>
                <a:latin typeface="Proxima Nova" panose="02000506030000020004" pitchFamily="2" charset="0"/>
              </a:rPr>
              <a:t>КАЧЕСТВА</a:t>
            </a:r>
          </a:p>
          <a:p>
            <a:pPr algn="ctr"/>
            <a:endParaRPr lang="en-US" sz="1600" b="1" dirty="0">
              <a:solidFill>
                <a:schemeClr val="bg1"/>
              </a:solidFill>
              <a:latin typeface="Proxima Nova" panose="02000506030000020004" pitchFamily="2" charset="0"/>
            </a:endParaRPr>
          </a:p>
          <a:p>
            <a:pPr algn="ctr"/>
            <a:r>
              <a:rPr lang="ru-RU" sz="1600" dirty="0">
                <a:solidFill>
                  <a:schemeClr val="bg1"/>
                </a:solidFill>
                <a:latin typeface="Proxima Nova" panose="02000506030000020004" pitchFamily="2" charset="0"/>
              </a:rPr>
              <a:t>(с 2017 года – </a:t>
            </a:r>
            <a:r>
              <a:rPr lang="en-US" sz="1600" dirty="0">
                <a:solidFill>
                  <a:schemeClr val="bg1"/>
                </a:solidFill>
                <a:latin typeface="Proxima Nova" panose="02000506030000020004" pitchFamily="2" charset="0"/>
              </a:rPr>
              <a:t>EFQM Global Excellence Award</a:t>
            </a:r>
            <a:r>
              <a:rPr lang="ru-RU" sz="1600" dirty="0">
                <a:solidFill>
                  <a:schemeClr val="bg1"/>
                </a:solidFill>
                <a:latin typeface="Proxima Nova" panose="02000506030000020004" pitchFamily="2" charset="0"/>
              </a:rPr>
              <a:t>)</a:t>
            </a:r>
          </a:p>
        </p:txBody>
      </p:sp>
      <p:sp>
        <p:nvSpPr>
          <p:cNvPr id="13" name="Rectangle 12">
            <a:extLst>
              <a:ext uri="{FF2B5EF4-FFF2-40B4-BE49-F238E27FC236}">
                <a16:creationId xmlns:a16="http://schemas.microsoft.com/office/drawing/2014/main" xmlns="" id="{610E44E3-C585-3943-8693-D11699902B4B}"/>
              </a:ext>
            </a:extLst>
          </p:cNvPr>
          <p:cNvSpPr/>
          <p:nvPr/>
        </p:nvSpPr>
        <p:spPr>
          <a:xfrm>
            <a:off x="8246253" y="4245079"/>
            <a:ext cx="2981584" cy="984885"/>
          </a:xfrm>
          <a:prstGeom prst="rect">
            <a:avLst/>
          </a:prstGeom>
        </p:spPr>
        <p:txBody>
          <a:bodyPr wrap="square" lIns="0" tIns="0" rIns="0" bIns="0">
            <a:spAutoFit/>
          </a:bodyPr>
          <a:lstStyle/>
          <a:p>
            <a:pPr algn="ctr"/>
            <a:r>
              <a:rPr lang="ru-RU" sz="1600" b="1" dirty="0">
                <a:solidFill>
                  <a:schemeClr val="bg1"/>
                </a:solidFill>
                <a:latin typeface="Proxima Nova" panose="02000506030000020004" pitchFamily="2" charset="0"/>
              </a:rPr>
              <a:t>ПРЕМИЯ</a:t>
            </a:r>
          </a:p>
          <a:p>
            <a:pPr algn="ctr"/>
            <a:r>
              <a:rPr lang="ru-RU" sz="1600" b="1" dirty="0">
                <a:solidFill>
                  <a:schemeClr val="bg1"/>
                </a:solidFill>
                <a:latin typeface="Proxima Nova" panose="02000506030000020004" pitchFamily="2" charset="0"/>
              </a:rPr>
              <a:t>ДЕМИНГА</a:t>
            </a:r>
          </a:p>
          <a:p>
            <a:pPr algn="ctr"/>
            <a:endParaRPr lang="en-US" sz="1600" b="1" dirty="0">
              <a:solidFill>
                <a:schemeClr val="bg1"/>
              </a:solidFill>
              <a:latin typeface="Proxima Nova" panose="02000506030000020004" pitchFamily="2" charset="0"/>
            </a:endParaRPr>
          </a:p>
          <a:p>
            <a:pPr algn="ctr"/>
            <a:r>
              <a:rPr lang="en-US" sz="1600" dirty="0">
                <a:solidFill>
                  <a:schemeClr val="bg1"/>
                </a:solidFill>
                <a:latin typeface="Proxima Nova" panose="02000506030000020004" pitchFamily="2" charset="0"/>
              </a:rPr>
              <a:t>(</a:t>
            </a:r>
            <a:r>
              <a:rPr lang="ru-RU" sz="1600" dirty="0">
                <a:solidFill>
                  <a:schemeClr val="bg1"/>
                </a:solidFill>
                <a:latin typeface="Proxima Nova" panose="02000506030000020004" pitchFamily="2" charset="0"/>
              </a:rPr>
              <a:t>Япония</a:t>
            </a:r>
            <a:r>
              <a:rPr lang="en-US" sz="1600" dirty="0">
                <a:solidFill>
                  <a:schemeClr val="bg1"/>
                </a:solidFill>
                <a:latin typeface="Proxima Nova" panose="02000506030000020004" pitchFamily="2" charset="0"/>
              </a:rPr>
              <a:t>)</a:t>
            </a:r>
            <a:endParaRPr lang="ru-RU" sz="1600" dirty="0">
              <a:solidFill>
                <a:schemeClr val="bg1"/>
              </a:solidFill>
              <a:latin typeface="Proxima Nova" panose="02000506030000020004" pitchFamily="2" charset="0"/>
            </a:endParaRPr>
          </a:p>
        </p:txBody>
      </p:sp>
    </p:spTree>
    <p:extLst>
      <p:ext uri="{BB962C8B-B14F-4D97-AF65-F5344CB8AC3E}">
        <p14:creationId xmlns:p14="http://schemas.microsoft.com/office/powerpoint/2010/main" val="4109661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4D6AD9B-C664-164E-AD60-B8C4BF10FAEE}"/>
              </a:ext>
            </a:extLst>
          </p:cNvPr>
          <p:cNvSpPr/>
          <p:nvPr/>
        </p:nvSpPr>
        <p:spPr>
          <a:xfrm>
            <a:off x="1665027" y="392731"/>
            <a:ext cx="8270383"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МЕЖДУНАРОДНАЯ</a:t>
            </a:r>
            <a:br>
              <a:rPr lang="ru-RU" sz="3733" b="1" dirty="0">
                <a:solidFill>
                  <a:schemeClr val="tx1">
                    <a:lumMod val="85000"/>
                    <a:lumOff val="15000"/>
                  </a:schemeClr>
                </a:solidFill>
                <a:latin typeface="Proxima Nova Semibold" panose="02000506030000020004" pitchFamily="2" charset="0"/>
              </a:rPr>
            </a:br>
            <a:r>
              <a:rPr lang="ru-RU" sz="3733" b="1" dirty="0">
                <a:solidFill>
                  <a:schemeClr val="tx1">
                    <a:lumMod val="85000"/>
                    <a:lumOff val="15000"/>
                  </a:schemeClr>
                </a:solidFill>
                <a:latin typeface="Proxima Nova Semibold" panose="02000506030000020004" pitchFamily="2" charset="0"/>
              </a:rPr>
              <a:t>ИНТЕГРАЦИЯ:</a:t>
            </a:r>
          </a:p>
        </p:txBody>
      </p:sp>
      <p:sp>
        <p:nvSpPr>
          <p:cNvPr id="18" name="Rectangle 17">
            <a:extLst>
              <a:ext uri="{FF2B5EF4-FFF2-40B4-BE49-F238E27FC236}">
                <a16:creationId xmlns:a16="http://schemas.microsoft.com/office/drawing/2014/main" xmlns="" id="{F656AFC4-C06B-424D-BEC9-F7B32FE08C3D}"/>
              </a:ext>
            </a:extLst>
          </p:cNvPr>
          <p:cNvSpPr/>
          <p:nvPr/>
        </p:nvSpPr>
        <p:spPr>
          <a:xfrm>
            <a:off x="345743" y="1922743"/>
            <a:ext cx="3610625" cy="20940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90000" rIns="144000" bIns="90000" numCol="1" spcCol="0" rtlCol="0" fromWordArt="0" anchor="ctr" anchorCtr="0" forceAA="0" compatLnSpc="1">
            <a:prstTxWarp prst="textNoShape">
              <a:avLst/>
            </a:prstTxWarp>
            <a:noAutofit/>
          </a:bodyPr>
          <a:lstStyle/>
          <a:p>
            <a:pPr algn="ctr"/>
            <a:r>
              <a:rPr lang="ru-RU" dirty="0">
                <a:solidFill>
                  <a:schemeClr val="tx1">
                    <a:lumMod val="75000"/>
                    <a:lumOff val="25000"/>
                  </a:schemeClr>
                </a:solidFill>
                <a:latin typeface="Proxima Nova" panose="02000506030000020004" pitchFamily="2" charset="0"/>
              </a:rPr>
              <a:t>Вошли от России в управляющий Совет Европейской организации по качеству (</a:t>
            </a:r>
            <a:r>
              <a:rPr lang="en-US" dirty="0">
                <a:solidFill>
                  <a:schemeClr val="tx1">
                    <a:lumMod val="75000"/>
                    <a:lumOff val="25000"/>
                  </a:schemeClr>
                </a:solidFill>
                <a:latin typeface="Proxima Nova" panose="02000506030000020004" pitchFamily="2" charset="0"/>
              </a:rPr>
              <a:t>EOQ)</a:t>
            </a:r>
            <a:r>
              <a:rPr lang="ru-RU" dirty="0">
                <a:solidFill>
                  <a:schemeClr val="tx1">
                    <a:lumMod val="75000"/>
                    <a:lumOff val="25000"/>
                  </a:schemeClr>
                </a:solidFill>
                <a:latin typeface="Proxima Nova" panose="02000506030000020004" pitchFamily="2" charset="0"/>
              </a:rPr>
              <a:t/>
            </a:r>
            <a:br>
              <a:rPr lang="ru-RU" dirty="0">
                <a:solidFill>
                  <a:schemeClr val="tx1">
                    <a:lumMod val="75000"/>
                    <a:lumOff val="25000"/>
                  </a:schemeClr>
                </a:solidFill>
                <a:latin typeface="Proxima Nova" panose="02000506030000020004" pitchFamily="2" charset="0"/>
              </a:rPr>
            </a:br>
            <a:r>
              <a:rPr lang="en-US" dirty="0">
                <a:solidFill>
                  <a:schemeClr val="tx1">
                    <a:lumMod val="75000"/>
                    <a:lumOff val="25000"/>
                  </a:schemeClr>
                </a:solidFill>
                <a:latin typeface="Proxima Nova" panose="02000506030000020004" pitchFamily="2" charset="0"/>
              </a:rPr>
              <a:t>2019 </a:t>
            </a:r>
            <a:r>
              <a:rPr lang="ru-RU" dirty="0">
                <a:solidFill>
                  <a:schemeClr val="tx1">
                    <a:lumMod val="75000"/>
                    <a:lumOff val="25000"/>
                  </a:schemeClr>
                </a:solidFill>
                <a:latin typeface="Proxima Nova" panose="02000506030000020004" pitchFamily="2" charset="0"/>
              </a:rPr>
              <a:t>год</a:t>
            </a:r>
            <a:r>
              <a:rPr lang="en-US" dirty="0">
                <a:solidFill>
                  <a:schemeClr val="tx1">
                    <a:lumMod val="75000"/>
                    <a:lumOff val="25000"/>
                  </a:schemeClr>
                </a:solidFill>
                <a:latin typeface="Proxima Nova" panose="02000506030000020004" pitchFamily="2" charset="0"/>
              </a:rPr>
              <a:t>.</a:t>
            </a:r>
            <a:endParaRPr lang="ru-RU" dirty="0">
              <a:solidFill>
                <a:schemeClr val="tx1">
                  <a:lumMod val="75000"/>
                  <a:lumOff val="25000"/>
                </a:schemeClr>
              </a:solidFill>
              <a:latin typeface="Proxima Nova" panose="02000506030000020004" pitchFamily="2" charset="0"/>
            </a:endParaRPr>
          </a:p>
        </p:txBody>
      </p:sp>
      <p:sp>
        <p:nvSpPr>
          <p:cNvPr id="19" name="Rectangle 18">
            <a:extLst>
              <a:ext uri="{FF2B5EF4-FFF2-40B4-BE49-F238E27FC236}">
                <a16:creationId xmlns:a16="http://schemas.microsoft.com/office/drawing/2014/main" xmlns="" id="{CA78D924-1EF5-3246-AED5-F871A6E9C005}"/>
              </a:ext>
            </a:extLst>
          </p:cNvPr>
          <p:cNvSpPr/>
          <p:nvPr/>
        </p:nvSpPr>
        <p:spPr>
          <a:xfrm>
            <a:off x="4289201" y="1922743"/>
            <a:ext cx="3610625" cy="20940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90000" rIns="144000" bIns="90000" numCol="1" spcCol="0" rtlCol="0" fromWordArt="0" anchor="ctr" anchorCtr="0" forceAA="0" compatLnSpc="1">
            <a:prstTxWarp prst="textNoShape">
              <a:avLst/>
            </a:prstTxWarp>
            <a:noAutofit/>
          </a:bodyPr>
          <a:lstStyle/>
          <a:p>
            <a:pPr algn="ctr"/>
            <a:r>
              <a:rPr lang="ru-RU" dirty="0">
                <a:solidFill>
                  <a:schemeClr val="tx1">
                    <a:lumMod val="75000"/>
                    <a:lumOff val="25000"/>
                  </a:schemeClr>
                </a:solidFill>
                <a:latin typeface="Proxima Nova" panose="02000506030000020004" pitchFamily="2" charset="0"/>
              </a:rPr>
              <a:t>Приняты в состав Европейского фонда менеджмента качества (</a:t>
            </a:r>
            <a:r>
              <a:rPr lang="en-US" dirty="0">
                <a:solidFill>
                  <a:schemeClr val="tx1">
                    <a:lumMod val="75000"/>
                    <a:lumOff val="25000"/>
                  </a:schemeClr>
                </a:solidFill>
                <a:latin typeface="Proxima Nova" panose="02000506030000020004" pitchFamily="2" charset="0"/>
              </a:rPr>
              <a:t>EFQM),</a:t>
            </a:r>
            <a:r>
              <a:rPr lang="ru-RU" dirty="0">
                <a:solidFill>
                  <a:schemeClr val="tx1">
                    <a:lumMod val="75000"/>
                    <a:lumOff val="25000"/>
                  </a:schemeClr>
                </a:solidFill>
                <a:latin typeface="Proxima Nova" panose="02000506030000020004" pitchFamily="2" charset="0"/>
              </a:rPr>
              <a:t/>
            </a:r>
            <a:br>
              <a:rPr lang="ru-RU" dirty="0">
                <a:solidFill>
                  <a:schemeClr val="tx1">
                    <a:lumMod val="75000"/>
                    <a:lumOff val="25000"/>
                  </a:schemeClr>
                </a:solidFill>
                <a:latin typeface="Proxima Nova" panose="02000506030000020004" pitchFamily="2" charset="0"/>
              </a:rPr>
            </a:br>
            <a:r>
              <a:rPr lang="en-US" dirty="0">
                <a:solidFill>
                  <a:schemeClr val="tx1">
                    <a:lumMod val="75000"/>
                    <a:lumOff val="25000"/>
                  </a:schemeClr>
                </a:solidFill>
                <a:latin typeface="Proxima Nova" panose="02000506030000020004" pitchFamily="2" charset="0"/>
              </a:rPr>
              <a:t>2019 </a:t>
            </a:r>
            <a:r>
              <a:rPr lang="ru-RU" dirty="0">
                <a:solidFill>
                  <a:schemeClr val="tx1">
                    <a:lumMod val="75000"/>
                    <a:lumOff val="25000"/>
                  </a:schemeClr>
                </a:solidFill>
                <a:latin typeface="Proxima Nova" panose="02000506030000020004" pitchFamily="2" charset="0"/>
              </a:rPr>
              <a:t>год</a:t>
            </a:r>
            <a:r>
              <a:rPr lang="en-US" dirty="0">
                <a:solidFill>
                  <a:schemeClr val="tx1">
                    <a:lumMod val="75000"/>
                    <a:lumOff val="25000"/>
                  </a:schemeClr>
                </a:solidFill>
                <a:latin typeface="Proxima Nova" panose="02000506030000020004" pitchFamily="2" charset="0"/>
              </a:rPr>
              <a:t>.</a:t>
            </a:r>
            <a:endParaRPr lang="ru-RU" dirty="0">
              <a:solidFill>
                <a:schemeClr val="tx1">
                  <a:lumMod val="75000"/>
                  <a:lumOff val="25000"/>
                </a:schemeClr>
              </a:solidFill>
              <a:latin typeface="Proxima Nova" panose="02000506030000020004" pitchFamily="2" charset="0"/>
            </a:endParaRPr>
          </a:p>
        </p:txBody>
      </p:sp>
      <p:sp>
        <p:nvSpPr>
          <p:cNvPr id="20" name="Rectangle 19">
            <a:extLst>
              <a:ext uri="{FF2B5EF4-FFF2-40B4-BE49-F238E27FC236}">
                <a16:creationId xmlns:a16="http://schemas.microsoft.com/office/drawing/2014/main" xmlns="" id="{B92F6B17-DDC1-B14F-B8F0-DE793A2D28AF}"/>
              </a:ext>
            </a:extLst>
          </p:cNvPr>
          <p:cNvSpPr/>
          <p:nvPr/>
        </p:nvSpPr>
        <p:spPr>
          <a:xfrm>
            <a:off x="8232660" y="1922743"/>
            <a:ext cx="3601031" cy="209408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90000" rIns="144000" bIns="90000" numCol="1" spcCol="0" rtlCol="0" fromWordArt="0" anchor="ctr" anchorCtr="0" forceAA="0" compatLnSpc="1">
            <a:prstTxWarp prst="textNoShape">
              <a:avLst/>
            </a:prstTxWarp>
            <a:noAutofit/>
          </a:bodyPr>
          <a:lstStyle/>
          <a:p>
            <a:pPr algn="ctr"/>
            <a:r>
              <a:rPr lang="ru-RU" dirty="0">
                <a:solidFill>
                  <a:schemeClr val="tx1">
                    <a:lumMod val="75000"/>
                    <a:lumOff val="25000"/>
                  </a:schemeClr>
                </a:solidFill>
                <a:latin typeface="Proxima Nova" panose="02000506030000020004" pitchFamily="2" charset="0"/>
              </a:rPr>
              <a:t>Приняты в состав Азиатско-Тихоокеанской организации качества (АТОК),</a:t>
            </a:r>
            <a:br>
              <a:rPr lang="ru-RU" dirty="0">
                <a:solidFill>
                  <a:schemeClr val="tx1">
                    <a:lumMod val="75000"/>
                    <a:lumOff val="25000"/>
                  </a:schemeClr>
                </a:solidFill>
                <a:latin typeface="Proxima Nova" panose="02000506030000020004" pitchFamily="2" charset="0"/>
              </a:rPr>
            </a:br>
            <a:r>
              <a:rPr lang="ru-RU" dirty="0">
                <a:solidFill>
                  <a:schemeClr val="tx1">
                    <a:lumMod val="75000"/>
                    <a:lumOff val="25000"/>
                  </a:schemeClr>
                </a:solidFill>
                <a:latin typeface="Proxima Nova" panose="02000506030000020004" pitchFamily="2" charset="0"/>
              </a:rPr>
              <a:t>2018 год</a:t>
            </a:r>
            <a:r>
              <a:rPr lang="en-US" dirty="0">
                <a:solidFill>
                  <a:schemeClr val="tx1">
                    <a:lumMod val="75000"/>
                    <a:lumOff val="25000"/>
                  </a:schemeClr>
                </a:solidFill>
                <a:latin typeface="Proxima Nova" panose="02000506030000020004" pitchFamily="2" charset="0"/>
              </a:rPr>
              <a:t>.</a:t>
            </a:r>
            <a:endParaRPr lang="ru-RU" dirty="0">
              <a:solidFill>
                <a:schemeClr val="tx1">
                  <a:lumMod val="75000"/>
                  <a:lumOff val="25000"/>
                </a:schemeClr>
              </a:solidFill>
              <a:latin typeface="Proxima Nova" panose="02000506030000020004" pitchFamily="2" charset="0"/>
            </a:endParaRPr>
          </a:p>
        </p:txBody>
      </p:sp>
      <p:pic>
        <p:nvPicPr>
          <p:cNvPr id="21" name="Picture 20">
            <a:extLst>
              <a:ext uri="{FF2B5EF4-FFF2-40B4-BE49-F238E27FC236}">
                <a16:creationId xmlns:a16="http://schemas.microsoft.com/office/drawing/2014/main" xmlns="" id="{A8117968-1912-D048-9288-89E70C3064A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8714" y="4016829"/>
            <a:ext cx="3607653" cy="2492101"/>
          </a:xfrm>
          <a:prstGeom prst="rect">
            <a:avLst/>
          </a:prstGeom>
        </p:spPr>
      </p:pic>
      <p:pic>
        <p:nvPicPr>
          <p:cNvPr id="22" name="Picture 21">
            <a:extLst>
              <a:ext uri="{FF2B5EF4-FFF2-40B4-BE49-F238E27FC236}">
                <a16:creationId xmlns:a16="http://schemas.microsoft.com/office/drawing/2014/main" xmlns="" id="{D8AC63D0-4B22-254B-8BAE-0F204D2DF6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89342" y="4016829"/>
            <a:ext cx="3607653" cy="2492101"/>
          </a:xfrm>
          <a:prstGeom prst="rect">
            <a:avLst/>
          </a:prstGeom>
        </p:spPr>
      </p:pic>
      <p:pic>
        <p:nvPicPr>
          <p:cNvPr id="23" name="Picture 22">
            <a:extLst>
              <a:ext uri="{FF2B5EF4-FFF2-40B4-BE49-F238E27FC236}">
                <a16:creationId xmlns:a16="http://schemas.microsoft.com/office/drawing/2014/main" xmlns="" id="{D50A32F9-FF87-7447-98BC-C97BD31121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29970" y="4016829"/>
            <a:ext cx="3607653" cy="2492101"/>
          </a:xfrm>
          <a:prstGeom prst="rect">
            <a:avLst/>
          </a:prstGeom>
        </p:spPr>
      </p:pic>
      <p:sp>
        <p:nvSpPr>
          <p:cNvPr id="27" name="Rectangle 26">
            <a:extLst>
              <a:ext uri="{FF2B5EF4-FFF2-40B4-BE49-F238E27FC236}">
                <a16:creationId xmlns:a16="http://schemas.microsoft.com/office/drawing/2014/main" xmlns="" id="{81D09F5B-14E4-D745-9315-A47F44856A1E}"/>
              </a:ext>
            </a:extLst>
          </p:cNvPr>
          <p:cNvSpPr/>
          <p:nvPr/>
        </p:nvSpPr>
        <p:spPr>
          <a:xfrm>
            <a:off x="345742" y="1781528"/>
            <a:ext cx="3607793" cy="141215"/>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90000" rIns="0" bIns="0" numCol="1" spcCol="0" rtlCol="0" fromWordArt="0" anchor="ctr" anchorCtr="0" forceAA="0" compatLnSpc="1">
            <a:prstTxWarp prst="textNoShape">
              <a:avLst/>
            </a:prstTxWarp>
            <a:noAutofit/>
          </a:bodyPr>
          <a:lstStyle/>
          <a:p>
            <a:pPr algn="ctr"/>
            <a:endParaRPr lang="ru-RU" sz="1500" b="1" dirty="0">
              <a:solidFill>
                <a:schemeClr val="tx1">
                  <a:lumMod val="75000"/>
                  <a:lumOff val="25000"/>
                </a:schemeClr>
              </a:solidFill>
              <a:latin typeface="Proxima Nova" panose="02000506030000020004" pitchFamily="2" charset="0"/>
            </a:endParaRPr>
          </a:p>
        </p:txBody>
      </p:sp>
      <p:sp>
        <p:nvSpPr>
          <p:cNvPr id="28" name="Rectangle 27">
            <a:extLst>
              <a:ext uri="{FF2B5EF4-FFF2-40B4-BE49-F238E27FC236}">
                <a16:creationId xmlns:a16="http://schemas.microsoft.com/office/drawing/2014/main" xmlns="" id="{98EC7B3F-E00C-3B4E-AAD6-A298D175D248}"/>
              </a:ext>
            </a:extLst>
          </p:cNvPr>
          <p:cNvSpPr/>
          <p:nvPr/>
        </p:nvSpPr>
        <p:spPr>
          <a:xfrm>
            <a:off x="4289201" y="1781526"/>
            <a:ext cx="3607793" cy="14121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90000" rIns="0" bIns="0" numCol="1" spcCol="0" rtlCol="0" fromWordArt="0" anchor="ctr" anchorCtr="0" forceAA="0" compatLnSpc="1">
            <a:prstTxWarp prst="textNoShape">
              <a:avLst/>
            </a:prstTxWarp>
            <a:noAutofit/>
          </a:bodyPr>
          <a:lstStyle/>
          <a:p>
            <a:pPr algn="ctr"/>
            <a:endParaRPr lang="ru-RU" sz="1500" dirty="0">
              <a:solidFill>
                <a:schemeClr val="tx1">
                  <a:lumMod val="75000"/>
                  <a:lumOff val="25000"/>
                </a:schemeClr>
              </a:solidFill>
              <a:latin typeface="Proxima Nova" panose="02000506030000020004" pitchFamily="2" charset="0"/>
            </a:endParaRPr>
          </a:p>
        </p:txBody>
      </p:sp>
      <p:sp>
        <p:nvSpPr>
          <p:cNvPr id="29" name="Rectangle 28">
            <a:extLst>
              <a:ext uri="{FF2B5EF4-FFF2-40B4-BE49-F238E27FC236}">
                <a16:creationId xmlns:a16="http://schemas.microsoft.com/office/drawing/2014/main" xmlns="" id="{98BDBBE4-71B7-2044-B5E2-F6CD1A36C29B}"/>
              </a:ext>
            </a:extLst>
          </p:cNvPr>
          <p:cNvSpPr/>
          <p:nvPr/>
        </p:nvSpPr>
        <p:spPr>
          <a:xfrm>
            <a:off x="8232660" y="1781523"/>
            <a:ext cx="3607793" cy="141221"/>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noAutofit/>
          </a:bodyPr>
          <a:lstStyle/>
          <a:p>
            <a:pPr algn="ctr"/>
            <a:endParaRPr lang="ru-RU" sz="1500" b="1" dirty="0">
              <a:solidFill>
                <a:schemeClr val="tx1">
                  <a:lumMod val="75000"/>
                  <a:lumOff val="25000"/>
                </a:schemeClr>
              </a:solidFill>
              <a:latin typeface="Proxima Nova" panose="02000506030000020004" pitchFamily="2" charset="0"/>
            </a:endParaRPr>
          </a:p>
        </p:txBody>
      </p:sp>
      <p:sp>
        <p:nvSpPr>
          <p:cNvPr id="30" name="Rectangle 29">
            <a:extLst>
              <a:ext uri="{FF2B5EF4-FFF2-40B4-BE49-F238E27FC236}">
                <a16:creationId xmlns:a16="http://schemas.microsoft.com/office/drawing/2014/main" xmlns="" id="{F6E5E6AE-F64F-DE42-80C7-BC7EA221B4C5}"/>
              </a:ext>
            </a:extLst>
          </p:cNvPr>
          <p:cNvSpPr/>
          <p:nvPr/>
        </p:nvSpPr>
        <p:spPr>
          <a:xfrm>
            <a:off x="1467787" y="4579911"/>
            <a:ext cx="1359496" cy="1359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Rectangle 30">
            <a:extLst>
              <a:ext uri="{FF2B5EF4-FFF2-40B4-BE49-F238E27FC236}">
                <a16:creationId xmlns:a16="http://schemas.microsoft.com/office/drawing/2014/main" xmlns="" id="{0C758453-A786-9044-BA54-150FE35020F6}"/>
              </a:ext>
            </a:extLst>
          </p:cNvPr>
          <p:cNvSpPr/>
          <p:nvPr/>
        </p:nvSpPr>
        <p:spPr>
          <a:xfrm>
            <a:off x="5413349" y="4579911"/>
            <a:ext cx="1359496" cy="1359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Rectangle 31">
            <a:extLst>
              <a:ext uri="{FF2B5EF4-FFF2-40B4-BE49-F238E27FC236}">
                <a16:creationId xmlns:a16="http://schemas.microsoft.com/office/drawing/2014/main" xmlns="" id="{80CF523E-4389-4048-9D3F-6DD0A8A3C18C}"/>
              </a:ext>
            </a:extLst>
          </p:cNvPr>
          <p:cNvSpPr/>
          <p:nvPr/>
        </p:nvSpPr>
        <p:spPr>
          <a:xfrm>
            <a:off x="9353427" y="4579911"/>
            <a:ext cx="1359496" cy="1359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3" name="Picture 32">
            <a:extLst>
              <a:ext uri="{FF2B5EF4-FFF2-40B4-BE49-F238E27FC236}">
                <a16:creationId xmlns:a16="http://schemas.microsoft.com/office/drawing/2014/main" xmlns="" id="{DC61A8F8-7832-7840-B662-2AC47EAB8C5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42162" y="5079553"/>
            <a:ext cx="1010745" cy="360212"/>
          </a:xfrm>
          <a:prstGeom prst="rect">
            <a:avLst/>
          </a:prstGeom>
        </p:spPr>
      </p:pic>
      <p:pic>
        <p:nvPicPr>
          <p:cNvPr id="34" name="Picture 33">
            <a:extLst>
              <a:ext uri="{FF2B5EF4-FFF2-40B4-BE49-F238E27FC236}">
                <a16:creationId xmlns:a16="http://schemas.microsoft.com/office/drawing/2014/main" xmlns="" id="{EEA7249F-7CAC-0347-8C54-1463791FDFE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13349" y="4876366"/>
            <a:ext cx="1359496" cy="755276"/>
          </a:xfrm>
          <a:prstGeom prst="rect">
            <a:avLst/>
          </a:prstGeom>
        </p:spPr>
      </p:pic>
      <p:pic>
        <p:nvPicPr>
          <p:cNvPr id="35" name="Picture 34">
            <a:extLst>
              <a:ext uri="{FF2B5EF4-FFF2-40B4-BE49-F238E27FC236}">
                <a16:creationId xmlns:a16="http://schemas.microsoft.com/office/drawing/2014/main" xmlns="" id="{C8ADD01F-30BA-8E4C-80E2-AA78746C70A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70376" y="4703689"/>
            <a:ext cx="1125597" cy="1118381"/>
          </a:xfrm>
          <a:prstGeom prst="rect">
            <a:avLst/>
          </a:prstGeom>
        </p:spPr>
      </p:pic>
    </p:spTree>
    <p:extLst>
      <p:ext uri="{BB962C8B-B14F-4D97-AF65-F5344CB8AC3E}">
        <p14:creationId xmlns:p14="http://schemas.microsoft.com/office/powerpoint/2010/main" val="4224151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DC0BB836-9F26-8148-97F4-69D960C81D1D}"/>
              </a:ext>
            </a:extLst>
          </p:cNvPr>
          <p:cNvSpPr/>
          <p:nvPr/>
        </p:nvSpPr>
        <p:spPr>
          <a:xfrm>
            <a:off x="1665028" y="482679"/>
            <a:ext cx="6467858" cy="861774"/>
          </a:xfrm>
          <a:prstGeom prst="rect">
            <a:avLst/>
          </a:prstGeom>
        </p:spPr>
        <p:txBody>
          <a:bodyPr wrap="square" lIns="0" tIns="0" rIns="0" bIns="0" anchor="ctr" anchorCtr="0">
            <a:spAutoFit/>
          </a:bodyPr>
          <a:lstStyle/>
          <a:p>
            <a:r>
              <a:rPr lang="ru-RU" sz="2800" b="1" dirty="0">
                <a:solidFill>
                  <a:schemeClr val="tx1">
                    <a:lumMod val="85000"/>
                    <a:lumOff val="15000"/>
                  </a:schemeClr>
                </a:solidFill>
                <a:latin typeface="Proxima Nova Semibold" panose="02000506030000020004" pitchFamily="2" charset="0"/>
              </a:rPr>
              <a:t>НАПРАВЛЕНИЯ РАБОТЫ ПО РАЗВИТИЮ ПРЕМИИ</a:t>
            </a:r>
          </a:p>
        </p:txBody>
      </p:sp>
      <p:sp>
        <p:nvSpPr>
          <p:cNvPr id="17" name="Rectangle 16">
            <a:extLst>
              <a:ext uri="{FF2B5EF4-FFF2-40B4-BE49-F238E27FC236}">
                <a16:creationId xmlns:a16="http://schemas.microsoft.com/office/drawing/2014/main" xmlns="" id="{59CFFBEC-2DA0-974F-90D8-88320331F58D}"/>
              </a:ext>
            </a:extLst>
          </p:cNvPr>
          <p:cNvSpPr/>
          <p:nvPr/>
        </p:nvSpPr>
        <p:spPr>
          <a:xfrm rot="10800000" flipV="1">
            <a:off x="345742" y="1778499"/>
            <a:ext cx="11452080" cy="57413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pPr marL="12700" marR="5080" algn="ctr">
              <a:lnSpc>
                <a:spcPct val="100000"/>
              </a:lnSpc>
              <a:spcBef>
                <a:spcPts val="125"/>
              </a:spcBef>
            </a:pPr>
            <a:r>
              <a:rPr lang="ru-RU" sz="2000" b="1" dirty="0">
                <a:solidFill>
                  <a:schemeClr val="bg1"/>
                </a:solidFill>
                <a:latin typeface="Proxima Nova" panose="02000506030000020004" pitchFamily="2" charset="0"/>
                <a:cs typeface="Arial"/>
              </a:rPr>
              <a:t>РАБОТА С ФОИВ И ВЗАИМОДЕЙСТВИЕ СО СМИ</a:t>
            </a:r>
          </a:p>
        </p:txBody>
      </p:sp>
      <p:pic>
        <p:nvPicPr>
          <p:cNvPr id="4" name="Picture 3">
            <a:extLst>
              <a:ext uri="{FF2B5EF4-FFF2-40B4-BE49-F238E27FC236}">
                <a16:creationId xmlns:a16="http://schemas.microsoft.com/office/drawing/2014/main" xmlns="" id="{EEA6F078-E08A-D343-A393-06FB93003C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742" y="2889505"/>
            <a:ext cx="5389423" cy="3134355"/>
          </a:xfrm>
          <a:prstGeom prst="rect">
            <a:avLst/>
          </a:prstGeom>
        </p:spPr>
      </p:pic>
      <p:sp>
        <p:nvSpPr>
          <p:cNvPr id="20" name="object 5">
            <a:extLst>
              <a:ext uri="{FF2B5EF4-FFF2-40B4-BE49-F238E27FC236}">
                <a16:creationId xmlns:a16="http://schemas.microsoft.com/office/drawing/2014/main" xmlns="" id="{A0930A22-CD51-AC4F-90CD-14B15043FC90}"/>
              </a:ext>
            </a:extLst>
          </p:cNvPr>
          <p:cNvSpPr/>
          <p:nvPr/>
        </p:nvSpPr>
        <p:spPr>
          <a:xfrm>
            <a:off x="9738995" y="4510937"/>
            <a:ext cx="2003964" cy="1614347"/>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dirty="0">
              <a:latin typeface="Proxima Nova" panose="02000506030000020004" pitchFamily="2" charset="0"/>
            </a:endParaRPr>
          </a:p>
        </p:txBody>
      </p:sp>
      <p:sp>
        <p:nvSpPr>
          <p:cNvPr id="21" name="Rectangle 20">
            <a:extLst>
              <a:ext uri="{FF2B5EF4-FFF2-40B4-BE49-F238E27FC236}">
                <a16:creationId xmlns:a16="http://schemas.microsoft.com/office/drawing/2014/main" xmlns="" id="{C99474F4-1A3B-5A41-A213-74AE5435FE81}"/>
              </a:ext>
            </a:extLst>
          </p:cNvPr>
          <p:cNvSpPr/>
          <p:nvPr/>
        </p:nvSpPr>
        <p:spPr>
          <a:xfrm rot="10800000" flipV="1">
            <a:off x="6123432" y="2723888"/>
            <a:ext cx="5701822" cy="574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2700" marR="5080">
              <a:lnSpc>
                <a:spcPct val="100000"/>
              </a:lnSpc>
              <a:spcBef>
                <a:spcPts val="125"/>
              </a:spcBef>
            </a:pPr>
            <a:r>
              <a:rPr lang="ru-RU" sz="2000" dirty="0">
                <a:solidFill>
                  <a:srgbClr val="C32420"/>
                </a:solidFill>
                <a:latin typeface="Proxima Nova" panose="02000506030000020004" pitchFamily="2" charset="0"/>
                <a:cs typeface="Arial"/>
              </a:rPr>
              <a:t>РОСТ УПОМИНАНИЙ</a:t>
            </a:r>
          </a:p>
        </p:txBody>
      </p:sp>
      <p:sp>
        <p:nvSpPr>
          <p:cNvPr id="5" name="Rectangle 4">
            <a:extLst>
              <a:ext uri="{FF2B5EF4-FFF2-40B4-BE49-F238E27FC236}">
                <a16:creationId xmlns:a16="http://schemas.microsoft.com/office/drawing/2014/main" xmlns="" id="{62C977CE-CF0E-BA49-8A70-A8C40F7C0C65}"/>
              </a:ext>
            </a:extLst>
          </p:cNvPr>
          <p:cNvSpPr/>
          <p:nvPr/>
        </p:nvSpPr>
        <p:spPr>
          <a:xfrm>
            <a:off x="6086856" y="3149454"/>
            <a:ext cx="4437888" cy="1015663"/>
          </a:xfrm>
          <a:prstGeom prst="rect">
            <a:avLst/>
          </a:prstGeom>
        </p:spPr>
        <p:txBody>
          <a:bodyPr wrap="square" lIns="0" tIns="0" rIns="0" bIns="0">
            <a:spAutoFit/>
          </a:bodyPr>
          <a:lstStyle/>
          <a:p>
            <a:r>
              <a:rPr lang="ru-RU" sz="6600" b="1" dirty="0">
                <a:solidFill>
                  <a:srgbClr val="C32420"/>
                </a:solidFill>
                <a:latin typeface="Proxima Nova" panose="02000506030000020004" pitchFamily="2" charset="0"/>
              </a:rPr>
              <a:t>В 3 раза</a:t>
            </a:r>
          </a:p>
        </p:txBody>
      </p:sp>
      <p:pic>
        <p:nvPicPr>
          <p:cNvPr id="8" name="Picture 7">
            <a:extLst>
              <a:ext uri="{FF2B5EF4-FFF2-40B4-BE49-F238E27FC236}">
                <a16:creationId xmlns:a16="http://schemas.microsoft.com/office/drawing/2014/main" xmlns="" id="{7F007EDE-4207-7B40-BD02-741BB0FBB8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23432" y="4301535"/>
            <a:ext cx="3194304" cy="1823749"/>
          </a:xfrm>
          <a:prstGeom prst="rect">
            <a:avLst/>
          </a:prstGeom>
        </p:spPr>
      </p:pic>
    </p:spTree>
    <p:extLst>
      <p:ext uri="{BB962C8B-B14F-4D97-AF65-F5344CB8AC3E}">
        <p14:creationId xmlns:p14="http://schemas.microsoft.com/office/powerpoint/2010/main" val="94429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xmlns="" id="{94F7689F-5AA4-B04C-BD3E-09C1AFBD5D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5745" y="1765655"/>
            <a:ext cx="11457732" cy="4743276"/>
          </a:xfrm>
          <a:prstGeom prst="rect">
            <a:avLst/>
          </a:prstGeom>
        </p:spPr>
      </p:pic>
      <p:sp>
        <p:nvSpPr>
          <p:cNvPr id="60" name="Rectangle 59">
            <a:extLst>
              <a:ext uri="{FF2B5EF4-FFF2-40B4-BE49-F238E27FC236}">
                <a16:creationId xmlns:a16="http://schemas.microsoft.com/office/drawing/2014/main" xmlns="" id="{E5729D79-C774-1646-AC93-FD7C8E1E9A93}"/>
              </a:ext>
            </a:extLst>
          </p:cNvPr>
          <p:cNvSpPr/>
          <p:nvPr/>
        </p:nvSpPr>
        <p:spPr>
          <a:xfrm>
            <a:off x="345745" y="4348872"/>
            <a:ext cx="5661316" cy="2160059"/>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sp>
        <p:nvSpPr>
          <p:cNvPr id="18" name="Rectangle 17">
            <a:extLst>
              <a:ext uri="{FF2B5EF4-FFF2-40B4-BE49-F238E27FC236}">
                <a16:creationId xmlns:a16="http://schemas.microsoft.com/office/drawing/2014/main" xmlns="" id="{27852E17-4B1A-3F49-888E-942D96F19A88}"/>
              </a:ext>
            </a:extLst>
          </p:cNvPr>
          <p:cNvSpPr/>
          <p:nvPr/>
        </p:nvSpPr>
        <p:spPr>
          <a:xfrm>
            <a:off x="1665027" y="392731"/>
            <a:ext cx="8270383"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ИНФОРМАЦИОННЫЙ ПОРТАЛ </a:t>
            </a:r>
            <a:br>
              <a:rPr lang="ru-RU" sz="3733" b="1" dirty="0">
                <a:solidFill>
                  <a:schemeClr val="tx1">
                    <a:lumMod val="85000"/>
                    <a:lumOff val="15000"/>
                  </a:schemeClr>
                </a:solidFill>
                <a:latin typeface="Proxima Nova Semibold" panose="02000506030000020004" pitchFamily="2" charset="0"/>
              </a:rPr>
            </a:br>
            <a:r>
              <a:rPr lang="ru-RU" sz="3733" b="1" dirty="0">
                <a:solidFill>
                  <a:schemeClr val="tx1">
                    <a:lumMod val="85000"/>
                    <a:lumOff val="15000"/>
                  </a:schemeClr>
                </a:solidFill>
                <a:latin typeface="Proxima Nova Semibold" panose="02000506030000020004" pitchFamily="2" charset="0"/>
              </a:rPr>
              <a:t>«</a:t>
            </a:r>
            <a:r>
              <a:rPr lang="en-US" sz="3733" b="1" dirty="0">
                <a:solidFill>
                  <a:schemeClr val="tx1">
                    <a:lumMod val="85000"/>
                    <a:lumOff val="15000"/>
                  </a:schemeClr>
                </a:solidFill>
                <a:latin typeface="Proxima Nova Semibold" panose="02000506030000020004" pitchFamily="2" charset="0"/>
              </a:rPr>
              <a:t>PRO</a:t>
            </a:r>
            <a:r>
              <a:rPr lang="ru-RU" sz="3733" b="1" dirty="0">
                <a:solidFill>
                  <a:schemeClr val="tx1">
                    <a:lumMod val="85000"/>
                    <a:lumOff val="15000"/>
                  </a:schemeClr>
                </a:solidFill>
                <a:latin typeface="Proxima Nova Semibold" panose="02000506030000020004" pitchFamily="2" charset="0"/>
              </a:rPr>
              <a:t>КАЧЕСТВО»</a:t>
            </a:r>
          </a:p>
        </p:txBody>
      </p:sp>
      <p:sp>
        <p:nvSpPr>
          <p:cNvPr id="19" name="Rectangle 18">
            <a:extLst>
              <a:ext uri="{FF2B5EF4-FFF2-40B4-BE49-F238E27FC236}">
                <a16:creationId xmlns:a16="http://schemas.microsoft.com/office/drawing/2014/main" xmlns="" id="{DACAD30E-A4F1-0543-82E0-5D064F0715FB}"/>
              </a:ext>
            </a:extLst>
          </p:cNvPr>
          <p:cNvSpPr/>
          <p:nvPr/>
        </p:nvSpPr>
        <p:spPr>
          <a:xfrm>
            <a:off x="672647" y="2238267"/>
            <a:ext cx="5684134" cy="3167921"/>
          </a:xfrm>
          <a:prstGeom prst="rect">
            <a:avLst/>
          </a:prstGeom>
        </p:spPr>
        <p:txBody>
          <a:bodyPr wrap="square" lIns="0" tIns="0" rIns="0" bIns="0">
            <a:noAutofit/>
          </a:bodyPr>
          <a:lstStyle/>
          <a:p>
            <a:endParaRPr lang="ru-RU"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endParaRPr>
          </a:p>
          <a:p>
            <a:r>
              <a:rPr lang="ru-RU"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В 2018 году был запущен деловой интернет-портал </a:t>
            </a:r>
            <a:r>
              <a:rPr lang="ru-RU" sz="1600" dirty="0" err="1">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ProКачество</a:t>
            </a:r>
            <a:r>
              <a:rPr lang="ru-RU"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 главная цель которого заключается </a:t>
            </a:r>
            <a:r>
              <a:rPr lang="en-US"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
            </a:r>
            <a:br>
              <a:rPr lang="en-US"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br>
            <a:r>
              <a:rPr lang="ru-RU"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в продвижении идей качества в бизнес-среде </a:t>
            </a:r>
            <a:r>
              <a:rPr lang="en-US"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
            </a:r>
            <a:br>
              <a:rPr lang="en-US"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br>
            <a:r>
              <a:rPr lang="ru-RU" sz="1600"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и повышении интереса к системам менеджмента качества. Основной аудиторией портала являются специалисты в области СМК, стандартизации, сертификации, а также профессиональные консультанты и аудиторы. </a:t>
            </a:r>
            <a:endParaRPr lang="ru-RU" sz="1600" dirty="0">
              <a:solidFill>
                <a:schemeClr val="bg1"/>
              </a:solidFill>
              <a:latin typeface="Proxima Nova" panose="02000506030000020004" pitchFamily="2" charset="0"/>
              <a:ea typeface="Times New Roman" panose="02020603050405020304" pitchFamily="18" charset="0"/>
              <a:cs typeface="Times New Roman" panose="02020603050405020304" pitchFamily="18" charset="0"/>
            </a:endParaRPr>
          </a:p>
          <a:p>
            <a:pPr>
              <a:tabLst>
                <a:tab pos="609585" algn="l"/>
              </a:tabLst>
            </a:pPr>
            <a:endParaRPr lang="ru-RU" sz="1600" dirty="0">
              <a:solidFill>
                <a:schemeClr val="bg1"/>
              </a:solidFill>
              <a:latin typeface="Proxima Nova" panose="02000506030000020004" pitchFamily="2" charset="0"/>
              <a:ea typeface="Times New Roman" panose="02020603050405020304" pitchFamily="18" charset="0"/>
              <a:cs typeface="Times New Roman" panose="02020603050405020304" pitchFamily="18" charset="0"/>
            </a:endParaRPr>
          </a:p>
          <a:p>
            <a:pPr>
              <a:tabLst>
                <a:tab pos="609585" algn="l"/>
              </a:tabLst>
            </a:pPr>
            <a:r>
              <a:rPr lang="ru-RU" sz="1600" dirty="0">
                <a:solidFill>
                  <a:schemeClr val="bg1"/>
                </a:solidFill>
                <a:latin typeface="Proxima Nova" panose="02000506030000020004" pitchFamily="2" charset="0"/>
                <a:ea typeface="Times New Roman" panose="02020603050405020304" pitchFamily="18" charset="0"/>
                <a:cs typeface="Times New Roman" panose="02020603050405020304" pitchFamily="18" charset="0"/>
              </a:rPr>
              <a:t>Портал создан при поддержке:</a:t>
            </a:r>
          </a:p>
        </p:txBody>
      </p:sp>
      <p:sp>
        <p:nvSpPr>
          <p:cNvPr id="20" name="Rectangle 19">
            <a:extLst>
              <a:ext uri="{FF2B5EF4-FFF2-40B4-BE49-F238E27FC236}">
                <a16:creationId xmlns:a16="http://schemas.microsoft.com/office/drawing/2014/main" xmlns="" id="{449A12AC-268A-EA4C-B921-FE467554489E}"/>
              </a:ext>
            </a:extLst>
          </p:cNvPr>
          <p:cNvSpPr/>
          <p:nvPr/>
        </p:nvSpPr>
        <p:spPr>
          <a:xfrm>
            <a:off x="7584313" y="2213189"/>
            <a:ext cx="2622308" cy="983952"/>
          </a:xfrm>
          <a:prstGeom prst="rect">
            <a:avLst/>
          </a:prstGeom>
        </p:spPr>
        <p:txBody>
          <a:bodyPr wrap="square" lIns="0" tIns="0" rIns="0" bIns="0">
            <a:noAutofit/>
          </a:bodyPr>
          <a:lstStyle/>
          <a:p>
            <a:pPr>
              <a:lnSpc>
                <a:spcPct val="70000"/>
              </a:lnSpc>
            </a:pPr>
            <a:r>
              <a:rPr lang="ru-RU" sz="4667"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&gt;20 000</a:t>
            </a:r>
            <a: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r>
              <a:rPr lang="ru-RU" sz="1333"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посетителей в месяц </a:t>
            </a:r>
          </a:p>
        </p:txBody>
      </p:sp>
      <p:grpSp>
        <p:nvGrpSpPr>
          <p:cNvPr id="28" name="Group 27">
            <a:extLst>
              <a:ext uri="{FF2B5EF4-FFF2-40B4-BE49-F238E27FC236}">
                <a16:creationId xmlns:a16="http://schemas.microsoft.com/office/drawing/2014/main" xmlns="" id="{59806E80-68C8-AF40-A324-DCFE6B54F3C5}"/>
              </a:ext>
            </a:extLst>
          </p:cNvPr>
          <p:cNvGrpSpPr/>
          <p:nvPr/>
        </p:nvGrpSpPr>
        <p:grpSpPr>
          <a:xfrm>
            <a:off x="6368357" y="2098623"/>
            <a:ext cx="838359" cy="4175760"/>
            <a:chOff x="4423164" y="515048"/>
            <a:chExt cx="824654" cy="4107500"/>
          </a:xfrm>
        </p:grpSpPr>
        <p:sp>
          <p:nvSpPr>
            <p:cNvPr id="29" name="Rectangle 28">
              <a:extLst>
                <a:ext uri="{FF2B5EF4-FFF2-40B4-BE49-F238E27FC236}">
                  <a16:creationId xmlns:a16="http://schemas.microsoft.com/office/drawing/2014/main" xmlns="" id="{978B22E0-3AF3-FD4E-957C-7B5C917C48D3}"/>
                </a:ext>
              </a:extLst>
            </p:cNvPr>
            <p:cNvSpPr/>
            <p:nvPr/>
          </p:nvSpPr>
          <p:spPr>
            <a:xfrm>
              <a:off x="4423164" y="1595609"/>
              <a:ext cx="824654" cy="824654"/>
            </a:xfrm>
            <a:prstGeom prst="rect">
              <a:avLst/>
            </a:prstGeom>
            <a:solidFill>
              <a:schemeClr val="bg1">
                <a:alpha val="59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sp>
          <p:nvSpPr>
            <p:cNvPr id="30" name="Rectangle 29">
              <a:extLst>
                <a:ext uri="{FF2B5EF4-FFF2-40B4-BE49-F238E27FC236}">
                  <a16:creationId xmlns:a16="http://schemas.microsoft.com/office/drawing/2014/main" xmlns="" id="{47E42A25-6211-0647-8D30-42259EBA3DD1}"/>
                </a:ext>
              </a:extLst>
            </p:cNvPr>
            <p:cNvSpPr/>
            <p:nvPr/>
          </p:nvSpPr>
          <p:spPr>
            <a:xfrm>
              <a:off x="4423164" y="2704956"/>
              <a:ext cx="824654" cy="824654"/>
            </a:xfrm>
            <a:prstGeom prst="rect">
              <a:avLst/>
            </a:prstGeom>
            <a:solidFill>
              <a:schemeClr val="bg1">
                <a:alpha val="59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sp>
          <p:nvSpPr>
            <p:cNvPr id="31" name="Rectangle 30">
              <a:extLst>
                <a:ext uri="{FF2B5EF4-FFF2-40B4-BE49-F238E27FC236}">
                  <a16:creationId xmlns:a16="http://schemas.microsoft.com/office/drawing/2014/main" xmlns="" id="{C3D7AD1B-77C8-9B49-9CE7-DB8E9FB9C58D}"/>
                </a:ext>
              </a:extLst>
            </p:cNvPr>
            <p:cNvSpPr/>
            <p:nvPr/>
          </p:nvSpPr>
          <p:spPr>
            <a:xfrm>
              <a:off x="4423164" y="3797894"/>
              <a:ext cx="824654" cy="824654"/>
            </a:xfrm>
            <a:prstGeom prst="rect">
              <a:avLst/>
            </a:prstGeom>
            <a:solidFill>
              <a:schemeClr val="bg1">
                <a:alpha val="59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sp>
          <p:nvSpPr>
            <p:cNvPr id="32" name="Rectangle 31">
              <a:extLst>
                <a:ext uri="{FF2B5EF4-FFF2-40B4-BE49-F238E27FC236}">
                  <a16:creationId xmlns:a16="http://schemas.microsoft.com/office/drawing/2014/main" xmlns="" id="{C67B92AD-6EDE-D54A-9CEF-4C542A27CF91}"/>
                </a:ext>
              </a:extLst>
            </p:cNvPr>
            <p:cNvSpPr/>
            <p:nvPr/>
          </p:nvSpPr>
          <p:spPr>
            <a:xfrm>
              <a:off x="4423164" y="515048"/>
              <a:ext cx="824654" cy="824654"/>
            </a:xfrm>
            <a:prstGeom prst="rect">
              <a:avLst/>
            </a:prstGeom>
            <a:solidFill>
              <a:schemeClr val="bg1">
                <a:alpha val="59000"/>
              </a:schemeClr>
            </a:solidFill>
            <a:ln w="381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dirty="0">
                <a:latin typeface="Proxima Nova" panose="02000506030000020004" pitchFamily="2" charset="0"/>
              </a:endParaRPr>
            </a:p>
          </p:txBody>
        </p:sp>
      </p:grpSp>
      <p:sp>
        <p:nvSpPr>
          <p:cNvPr id="45" name="Rectangle 44">
            <a:extLst>
              <a:ext uri="{FF2B5EF4-FFF2-40B4-BE49-F238E27FC236}">
                <a16:creationId xmlns:a16="http://schemas.microsoft.com/office/drawing/2014/main" xmlns="" id="{CFD2D2DA-60F2-F441-983B-007105C44EAE}"/>
              </a:ext>
            </a:extLst>
          </p:cNvPr>
          <p:cNvSpPr/>
          <p:nvPr/>
        </p:nvSpPr>
        <p:spPr>
          <a:xfrm>
            <a:off x="7584312" y="3282488"/>
            <a:ext cx="3285256" cy="983952"/>
          </a:xfrm>
          <a:prstGeom prst="rect">
            <a:avLst/>
          </a:prstGeom>
        </p:spPr>
        <p:txBody>
          <a:bodyPr wrap="square" lIns="0" tIns="0" rIns="0" bIns="0">
            <a:noAutofit/>
          </a:bodyPr>
          <a:lstStyle/>
          <a:p>
            <a:pPr>
              <a:lnSpc>
                <a:spcPct val="70000"/>
              </a:lnSpc>
            </a:pPr>
            <a:r>
              <a:rPr lang="ru-RU" sz="4667"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&gt;200</a:t>
            </a:r>
            <a: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r>
              <a:rPr lang="ru-RU" sz="1333"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уникальных материалов </a:t>
            </a:r>
          </a:p>
        </p:txBody>
      </p:sp>
      <p:sp>
        <p:nvSpPr>
          <p:cNvPr id="46" name="Rectangle 45">
            <a:extLst>
              <a:ext uri="{FF2B5EF4-FFF2-40B4-BE49-F238E27FC236}">
                <a16:creationId xmlns:a16="http://schemas.microsoft.com/office/drawing/2014/main" xmlns="" id="{80317905-EA20-824D-A90E-83EF10F47647}"/>
              </a:ext>
            </a:extLst>
          </p:cNvPr>
          <p:cNvSpPr/>
          <p:nvPr/>
        </p:nvSpPr>
        <p:spPr>
          <a:xfrm>
            <a:off x="7584313" y="4421740"/>
            <a:ext cx="2622308" cy="983952"/>
          </a:xfrm>
          <a:prstGeom prst="rect">
            <a:avLst/>
          </a:prstGeom>
        </p:spPr>
        <p:txBody>
          <a:bodyPr wrap="square" lIns="0" tIns="0" rIns="0" bIns="0">
            <a:noAutofit/>
          </a:bodyPr>
          <a:lstStyle/>
          <a:p>
            <a:pPr>
              <a:lnSpc>
                <a:spcPct val="70000"/>
              </a:lnSpc>
            </a:pPr>
            <a:r>
              <a:rPr lang="ru-RU" sz="4667"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&gt;400</a:t>
            </a:r>
            <a: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r>
              <a:rPr lang="ru-RU" sz="1333"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новостей</a:t>
            </a:r>
          </a:p>
        </p:txBody>
      </p:sp>
      <p:sp>
        <p:nvSpPr>
          <p:cNvPr id="49" name="Rectangle 48">
            <a:extLst>
              <a:ext uri="{FF2B5EF4-FFF2-40B4-BE49-F238E27FC236}">
                <a16:creationId xmlns:a16="http://schemas.microsoft.com/office/drawing/2014/main" xmlns="" id="{88A5AD82-A2FF-0F41-A9F3-8F84E4FFE2BD}"/>
              </a:ext>
            </a:extLst>
          </p:cNvPr>
          <p:cNvSpPr/>
          <p:nvPr/>
        </p:nvSpPr>
        <p:spPr>
          <a:xfrm>
            <a:off x="7584313" y="5501032"/>
            <a:ext cx="3475132" cy="983952"/>
          </a:xfrm>
          <a:prstGeom prst="rect">
            <a:avLst/>
          </a:prstGeom>
        </p:spPr>
        <p:txBody>
          <a:bodyPr wrap="square" lIns="0" tIns="0" rIns="0" bIns="0">
            <a:noAutofit/>
          </a:bodyPr>
          <a:lstStyle/>
          <a:p>
            <a:pPr>
              <a:lnSpc>
                <a:spcPct val="70000"/>
              </a:lnSpc>
            </a:pPr>
            <a:r>
              <a:rPr lang="ru-RU" sz="4667"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&gt;100</a:t>
            </a:r>
            <a: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t/>
            </a:r>
            <a:br>
              <a:rPr lang="en-US" sz="1867" dirty="0">
                <a:solidFill>
                  <a:schemeClr val="bg1"/>
                </a:solidFill>
                <a:latin typeface="Proxima Nova Light" panose="02000506030000020004" pitchFamily="2" charset="0"/>
                <a:ea typeface="Helvetica Neue Thin" panose="020B0403020202020204" pitchFamily="34" charset="0"/>
                <a:cs typeface="Helvetica Neue" panose="02000503000000020004" pitchFamily="2" charset="0"/>
              </a:rPr>
            </a:br>
            <a:r>
              <a:rPr lang="ru-RU" sz="1333" dirty="0">
                <a:solidFill>
                  <a:schemeClr val="bg1"/>
                </a:solidFill>
                <a:latin typeface="Proxima Nova" panose="02000506030000020004" pitchFamily="2" charset="0"/>
                <a:ea typeface="Helvetica Neue Thin" panose="020B0403020202020204" pitchFamily="34" charset="0"/>
                <a:cs typeface="Helvetica Neue" panose="02000503000000020004" pitchFamily="2" charset="0"/>
              </a:rPr>
              <a:t>отраслевых мероприятий</a:t>
            </a:r>
          </a:p>
        </p:txBody>
      </p:sp>
      <p:pic>
        <p:nvPicPr>
          <p:cNvPr id="58" name="Picture 57">
            <a:extLst>
              <a:ext uri="{FF2B5EF4-FFF2-40B4-BE49-F238E27FC236}">
                <a16:creationId xmlns:a16="http://schemas.microsoft.com/office/drawing/2014/main" xmlns="" id="{4C0E5868-38C8-5D4D-999D-FA6DF2C245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1565" y="2280558"/>
            <a:ext cx="507280" cy="475575"/>
          </a:xfrm>
          <a:prstGeom prst="rect">
            <a:avLst/>
          </a:prstGeom>
        </p:spPr>
      </p:pic>
      <p:pic>
        <p:nvPicPr>
          <p:cNvPr id="59" name="Picture 58">
            <a:extLst>
              <a:ext uri="{FF2B5EF4-FFF2-40B4-BE49-F238E27FC236}">
                <a16:creationId xmlns:a16="http://schemas.microsoft.com/office/drawing/2014/main" xmlns="" id="{2FE8A98A-14B4-6A4D-B912-16D262B67E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04982" y="3401206"/>
            <a:ext cx="373897" cy="453639"/>
          </a:xfrm>
          <a:prstGeom prst="rect">
            <a:avLst/>
          </a:prstGeom>
        </p:spPr>
      </p:pic>
      <p:pic>
        <p:nvPicPr>
          <p:cNvPr id="61" name="Picture 60">
            <a:extLst>
              <a:ext uri="{FF2B5EF4-FFF2-40B4-BE49-F238E27FC236}">
                <a16:creationId xmlns:a16="http://schemas.microsoft.com/office/drawing/2014/main" xmlns="" id="{6443FDA0-6378-1D40-8C7D-196D7D3214A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69690" y="4530019"/>
            <a:ext cx="424116" cy="486948"/>
          </a:xfrm>
          <a:prstGeom prst="rect">
            <a:avLst/>
          </a:prstGeom>
        </p:spPr>
      </p:pic>
      <p:pic>
        <p:nvPicPr>
          <p:cNvPr id="62" name="Picture 61">
            <a:extLst>
              <a:ext uri="{FF2B5EF4-FFF2-40B4-BE49-F238E27FC236}">
                <a16:creationId xmlns:a16="http://schemas.microsoft.com/office/drawing/2014/main" xmlns="" id="{4D6AB034-2EC9-3044-A1BD-8FAF963C9AE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69148" y="5635351"/>
            <a:ext cx="500035" cy="482456"/>
          </a:xfrm>
          <a:prstGeom prst="rect">
            <a:avLst/>
          </a:prstGeom>
        </p:spPr>
      </p:pic>
      <p:pic>
        <p:nvPicPr>
          <p:cNvPr id="33" name="Picture 7">
            <a:extLst>
              <a:ext uri="{FF2B5EF4-FFF2-40B4-BE49-F238E27FC236}">
                <a16:creationId xmlns:a16="http://schemas.microsoft.com/office/drawing/2014/main" xmlns="" id="{68F808B2-0AFF-41EB-8307-E904B00579AD}"/>
              </a:ext>
            </a:extLst>
          </p:cNvPr>
          <p:cNvPicPr>
            <a:picLocks noChangeAspect="1"/>
          </p:cNvPicPr>
          <p:nvPr/>
        </p:nvPicPr>
        <p:blipFill>
          <a:blip r:embed="rId7"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24247" y="5694569"/>
            <a:ext cx="1791063" cy="462817"/>
          </a:xfrm>
          <a:prstGeom prst="rect">
            <a:avLst/>
          </a:prstGeom>
        </p:spPr>
      </p:pic>
      <p:pic>
        <p:nvPicPr>
          <p:cNvPr id="34" name="Picture 9">
            <a:extLst>
              <a:ext uri="{FF2B5EF4-FFF2-40B4-BE49-F238E27FC236}">
                <a16:creationId xmlns:a16="http://schemas.microsoft.com/office/drawing/2014/main" xmlns="" id="{14844224-6373-442C-BB89-0F41171FB65A}"/>
              </a:ext>
            </a:extLst>
          </p:cNvPr>
          <p:cNvPicPr>
            <a:picLocks noChangeAspect="1"/>
          </p:cNvPicPr>
          <p:nvPr/>
        </p:nvPicPr>
        <p:blipFill>
          <a:blip r:embed="rId8">
            <a:duotone>
              <a:schemeClr val="bg2">
                <a:shade val="45000"/>
                <a:satMod val="135000"/>
              </a:schemeClr>
              <a:prstClr val="white"/>
            </a:duotone>
          </a:blip>
          <a:stretch>
            <a:fillRect/>
          </a:stretch>
        </p:blipFill>
        <p:spPr>
          <a:xfrm>
            <a:off x="701402" y="4980523"/>
            <a:ext cx="2484175" cy="731536"/>
          </a:xfrm>
          <a:prstGeom prst="rect">
            <a:avLst/>
          </a:prstGeom>
        </p:spPr>
      </p:pic>
      <p:pic>
        <p:nvPicPr>
          <p:cNvPr id="35" name="Picture 14">
            <a:extLst>
              <a:ext uri="{FF2B5EF4-FFF2-40B4-BE49-F238E27FC236}">
                <a16:creationId xmlns:a16="http://schemas.microsoft.com/office/drawing/2014/main" xmlns="" id="{7B5A8031-A3DC-4349-84B2-88F45731BA19}"/>
              </a:ext>
            </a:extLst>
          </p:cNvPr>
          <p:cNvPicPr>
            <a:picLocks noChangeAspect="1"/>
          </p:cNvPicPr>
          <p:nvPr/>
        </p:nvPicPr>
        <p:blipFill>
          <a:blip r:embed="rId9"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563174" y="5370770"/>
            <a:ext cx="1653279" cy="747037"/>
          </a:xfrm>
          <a:prstGeom prst="rect">
            <a:avLst/>
          </a:prstGeom>
        </p:spPr>
      </p:pic>
      <p:pic>
        <p:nvPicPr>
          <p:cNvPr id="36" name="Picture 4">
            <a:extLst>
              <a:ext uri="{FF2B5EF4-FFF2-40B4-BE49-F238E27FC236}">
                <a16:creationId xmlns:a16="http://schemas.microsoft.com/office/drawing/2014/main" xmlns="" id="{C96BC9E1-638F-4B60-913E-38E57475736C}"/>
              </a:ext>
            </a:extLst>
          </p:cNvPr>
          <p:cNvPicPr>
            <a:picLocks noChangeAspect="1"/>
          </p:cNvPicPr>
          <p:nvPr/>
        </p:nvPicPr>
        <p:blipFill>
          <a:blip r:embed="rId10"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4413109" y="4636386"/>
            <a:ext cx="793223" cy="554660"/>
          </a:xfrm>
          <a:prstGeom prst="rect">
            <a:avLst/>
          </a:prstGeom>
        </p:spPr>
      </p:pic>
      <p:sp>
        <p:nvSpPr>
          <p:cNvPr id="2" name="Прямоугольник 1">
            <a:extLst>
              <a:ext uri="{FF2B5EF4-FFF2-40B4-BE49-F238E27FC236}">
                <a16:creationId xmlns:a16="http://schemas.microsoft.com/office/drawing/2014/main" xmlns="" id="{C5679907-EFE7-4440-AC94-56F9445FE78A}"/>
              </a:ext>
            </a:extLst>
          </p:cNvPr>
          <p:cNvSpPr/>
          <p:nvPr/>
        </p:nvSpPr>
        <p:spPr>
          <a:xfrm>
            <a:off x="583699" y="1924255"/>
            <a:ext cx="2719014" cy="461665"/>
          </a:xfrm>
          <a:prstGeom prst="rect">
            <a:avLst/>
          </a:prstGeom>
        </p:spPr>
        <p:txBody>
          <a:bodyPr wrap="none">
            <a:spAutoFit/>
          </a:bodyPr>
          <a:lstStyle/>
          <a:p>
            <a:r>
              <a:rPr lang="en-US" sz="2400" b="1" dirty="0">
                <a:solidFill>
                  <a:schemeClr val="bg1"/>
                </a:solidFill>
                <a:latin typeface="Proxima Nova" panose="02000506030000020004" pitchFamily="2" charset="0"/>
                <a:cs typeface="Microsoft Sans Serif" panose="020B0604020202020204" pitchFamily="34" charset="0"/>
              </a:rPr>
              <a:t>KACHESTVO.PRO</a:t>
            </a:r>
            <a:endParaRPr lang="en-US" sz="1400" b="1" dirty="0">
              <a:solidFill>
                <a:schemeClr val="bg1"/>
              </a:solidFill>
              <a:latin typeface="Proxima Nova" panose="02000506030000020004" pitchFamily="2" charset="0"/>
              <a:ea typeface="Helvetica Neue Thin" panose="020B0403020202020204" pitchFamily="34" charset="0"/>
              <a:cs typeface="Microsoft Sans Serif" panose="020B0604020202020204" pitchFamily="34" charset="0"/>
            </a:endParaRPr>
          </a:p>
        </p:txBody>
      </p:sp>
    </p:spTree>
    <p:extLst>
      <p:ext uri="{BB962C8B-B14F-4D97-AF65-F5344CB8AC3E}">
        <p14:creationId xmlns:p14="http://schemas.microsoft.com/office/powerpoint/2010/main" val="6178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51C80F7F-8304-BB41-A3AE-E983705B857E}"/>
              </a:ext>
            </a:extLst>
          </p:cNvPr>
          <p:cNvSpPr/>
          <p:nvPr/>
        </p:nvSpPr>
        <p:spPr>
          <a:xfrm>
            <a:off x="1665027" y="347906"/>
            <a:ext cx="7865835" cy="1148904"/>
          </a:xfrm>
          <a:prstGeom prst="rect">
            <a:avLst/>
          </a:prstGeom>
        </p:spPr>
        <p:txBody>
          <a:bodyPr wrap="square" lIns="0" tIns="0" rIns="0" bIns="0" anchor="ctr" anchorCtr="0">
            <a:spAutoFit/>
          </a:bodyPr>
          <a:lstStyle/>
          <a:p>
            <a:r>
              <a:rPr lang="ru-RU" sz="3733" b="1" dirty="0">
                <a:solidFill>
                  <a:schemeClr val="tx1">
                    <a:lumMod val="85000"/>
                    <a:lumOff val="15000"/>
                  </a:schemeClr>
                </a:solidFill>
                <a:latin typeface="Proxima Nova Semibold" panose="02000506030000020004" pitchFamily="2" charset="0"/>
              </a:rPr>
              <a:t>РОСТ ЧИСЛА</a:t>
            </a:r>
            <a:br>
              <a:rPr lang="ru-RU" sz="3733" b="1" dirty="0">
                <a:solidFill>
                  <a:schemeClr val="tx1">
                    <a:lumMod val="85000"/>
                    <a:lumOff val="15000"/>
                  </a:schemeClr>
                </a:solidFill>
                <a:latin typeface="Proxima Nova Semibold" panose="02000506030000020004" pitchFamily="2" charset="0"/>
              </a:rPr>
            </a:br>
            <a:r>
              <a:rPr lang="ru-RU" sz="3733" b="1" dirty="0">
                <a:solidFill>
                  <a:schemeClr val="tx1">
                    <a:lumMod val="85000"/>
                    <a:lumOff val="15000"/>
                  </a:schemeClr>
                </a:solidFill>
                <a:latin typeface="Proxima Nova Semibold" panose="02000506030000020004" pitchFamily="2" charset="0"/>
              </a:rPr>
              <a:t>ЗАЯВОК НА КОНКУРС</a:t>
            </a:r>
          </a:p>
        </p:txBody>
      </p:sp>
      <p:pic>
        <p:nvPicPr>
          <p:cNvPr id="27" name="Picture 26">
            <a:extLst>
              <a:ext uri="{FF2B5EF4-FFF2-40B4-BE49-F238E27FC236}">
                <a16:creationId xmlns:a16="http://schemas.microsoft.com/office/drawing/2014/main" xmlns="" id="{644199CB-EE28-5642-975A-968C43D12B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5743" y="1765655"/>
            <a:ext cx="11500514" cy="4743276"/>
          </a:xfrm>
          <a:prstGeom prst="rect">
            <a:avLst/>
          </a:prstGeom>
        </p:spPr>
      </p:pic>
      <p:sp>
        <p:nvSpPr>
          <p:cNvPr id="28" name="Rectangle 27">
            <a:extLst>
              <a:ext uri="{FF2B5EF4-FFF2-40B4-BE49-F238E27FC236}">
                <a16:creationId xmlns:a16="http://schemas.microsoft.com/office/drawing/2014/main" xmlns="" id="{361576DA-5734-0440-95CA-CB4DBE31DB42}"/>
              </a:ext>
            </a:extLst>
          </p:cNvPr>
          <p:cNvSpPr/>
          <p:nvPr/>
        </p:nvSpPr>
        <p:spPr>
          <a:xfrm rot="10800000" flipV="1">
            <a:off x="716112" y="4368721"/>
            <a:ext cx="1868258" cy="85334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ru-RU" sz="4400" dirty="0">
                <a:latin typeface="Proxima Nova" panose="02000506030000020004" pitchFamily="2" charset="0"/>
              </a:rPr>
              <a:t>42</a:t>
            </a:r>
          </a:p>
        </p:txBody>
      </p:sp>
      <p:sp>
        <p:nvSpPr>
          <p:cNvPr id="29" name="Rectangle 28">
            <a:extLst>
              <a:ext uri="{FF2B5EF4-FFF2-40B4-BE49-F238E27FC236}">
                <a16:creationId xmlns:a16="http://schemas.microsoft.com/office/drawing/2014/main" xmlns="" id="{B218E60D-E641-0E4E-8645-AB8981174CE3}"/>
              </a:ext>
            </a:extLst>
          </p:cNvPr>
          <p:cNvSpPr/>
          <p:nvPr/>
        </p:nvSpPr>
        <p:spPr>
          <a:xfrm rot="10800000" flipV="1">
            <a:off x="2963602" y="3829525"/>
            <a:ext cx="1857974" cy="1392540"/>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ru-RU" sz="4400" dirty="0">
                <a:latin typeface="Proxima Nova" panose="02000506030000020004" pitchFamily="2" charset="0"/>
              </a:rPr>
              <a:t>49</a:t>
            </a:r>
          </a:p>
        </p:txBody>
      </p:sp>
      <p:sp>
        <p:nvSpPr>
          <p:cNvPr id="30" name="Rectangle 29">
            <a:extLst>
              <a:ext uri="{FF2B5EF4-FFF2-40B4-BE49-F238E27FC236}">
                <a16:creationId xmlns:a16="http://schemas.microsoft.com/office/drawing/2014/main" xmlns="" id="{DDDDE46A-BF99-F24D-924F-21522709416F}"/>
              </a:ext>
            </a:extLst>
          </p:cNvPr>
          <p:cNvSpPr/>
          <p:nvPr/>
        </p:nvSpPr>
        <p:spPr>
          <a:xfrm rot="10800000" flipV="1">
            <a:off x="5185498" y="2913748"/>
            <a:ext cx="1869267" cy="2303798"/>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ru-RU" sz="4400" dirty="0">
                <a:latin typeface="Proxima Nova" panose="02000506030000020004" pitchFamily="2" charset="0"/>
              </a:rPr>
              <a:t>280</a:t>
            </a:r>
          </a:p>
        </p:txBody>
      </p:sp>
      <p:sp>
        <p:nvSpPr>
          <p:cNvPr id="31" name="Rectangle 30">
            <a:extLst>
              <a:ext uri="{FF2B5EF4-FFF2-40B4-BE49-F238E27FC236}">
                <a16:creationId xmlns:a16="http://schemas.microsoft.com/office/drawing/2014/main" xmlns="" id="{6E1AD4C9-E417-4449-A196-329C6B6A5E27}"/>
              </a:ext>
            </a:extLst>
          </p:cNvPr>
          <p:cNvSpPr/>
          <p:nvPr/>
        </p:nvSpPr>
        <p:spPr>
          <a:xfrm rot="10800000" flipV="1">
            <a:off x="7387836" y="2751134"/>
            <a:ext cx="1869267" cy="2466412"/>
          </a:xfrm>
          <a:prstGeom prst="rect">
            <a:avLst/>
          </a:prstGeom>
          <a:solidFill>
            <a:srgbClr val="C3242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ru-RU" sz="4400" dirty="0">
                <a:latin typeface="Proxima Nova" panose="02000506030000020004" pitchFamily="2" charset="0"/>
              </a:rPr>
              <a:t>282</a:t>
            </a:r>
          </a:p>
        </p:txBody>
      </p:sp>
      <p:sp>
        <p:nvSpPr>
          <p:cNvPr id="32" name="Rectangle 31">
            <a:extLst>
              <a:ext uri="{FF2B5EF4-FFF2-40B4-BE49-F238E27FC236}">
                <a16:creationId xmlns:a16="http://schemas.microsoft.com/office/drawing/2014/main" xmlns="" id="{D506AC53-3831-5443-8DF3-3B1D89429B56}"/>
              </a:ext>
            </a:extLst>
          </p:cNvPr>
          <p:cNvSpPr/>
          <p:nvPr/>
        </p:nvSpPr>
        <p:spPr>
          <a:xfrm rot="10800000" flipV="1">
            <a:off x="9600465" y="2092116"/>
            <a:ext cx="1857974" cy="3125430"/>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algn="ctr"/>
            <a:r>
              <a:rPr lang="ru-RU" sz="4400" dirty="0">
                <a:latin typeface="Proxima Nova" panose="02000506030000020004" pitchFamily="2" charset="0"/>
              </a:rPr>
              <a:t>321</a:t>
            </a:r>
          </a:p>
        </p:txBody>
      </p:sp>
      <p:sp>
        <p:nvSpPr>
          <p:cNvPr id="33" name="TextBox 32">
            <a:extLst>
              <a:ext uri="{FF2B5EF4-FFF2-40B4-BE49-F238E27FC236}">
                <a16:creationId xmlns:a16="http://schemas.microsoft.com/office/drawing/2014/main" xmlns="" id="{F470678B-DAFE-DF4E-B2E3-963CB3339CF7}"/>
              </a:ext>
            </a:extLst>
          </p:cNvPr>
          <p:cNvSpPr txBox="1"/>
          <p:nvPr/>
        </p:nvSpPr>
        <p:spPr>
          <a:xfrm>
            <a:off x="733561" y="2092117"/>
            <a:ext cx="9210110" cy="1312825"/>
          </a:xfrm>
          <a:prstGeom prst="rect">
            <a:avLst/>
          </a:prstGeom>
          <a:noFill/>
        </p:spPr>
        <p:txBody>
          <a:bodyPr wrap="square" lIns="0" tIns="0" rIns="0" bIns="0" rtlCol="0">
            <a:noAutofit/>
          </a:bodyPr>
          <a:lstStyle/>
          <a:p>
            <a:r>
              <a:rPr lang="ru-RU" sz="2667" dirty="0">
                <a:solidFill>
                  <a:schemeClr val="tx1">
                    <a:lumMod val="85000"/>
                    <a:lumOff val="15000"/>
                  </a:schemeClr>
                </a:solidFill>
                <a:latin typeface="Proxima Nova" panose="02000506030000020004" pitchFamily="2" charset="0"/>
                <a:ea typeface="Source Sans Pro" panose="020B0503030403020204" pitchFamily="34" charset="0"/>
                <a:cs typeface="Verdana" panose="020B0604030504040204" pitchFamily="34" charset="0"/>
              </a:rPr>
              <a:t>В 2019 г. поступила</a:t>
            </a:r>
          </a:p>
          <a:p>
            <a:r>
              <a:rPr lang="ru-RU" sz="5400" dirty="0">
                <a:solidFill>
                  <a:srgbClr val="C32420"/>
                </a:solidFill>
                <a:latin typeface="Proxima Nova" panose="02000506030000020004" pitchFamily="2" charset="0"/>
                <a:ea typeface="Source Sans Pro" panose="020B0503030403020204" pitchFamily="34" charset="0"/>
                <a:cs typeface="Verdana" panose="020B0604030504040204" pitchFamily="34" charset="0"/>
              </a:rPr>
              <a:t>321 заявка</a:t>
            </a:r>
            <a:endParaRPr lang="ru-RU" sz="5400" dirty="0">
              <a:solidFill>
                <a:srgbClr val="C32420"/>
              </a:solidFill>
              <a:latin typeface="Proxima Nova Light" panose="02000506030000020004" pitchFamily="2" charset="0"/>
              <a:ea typeface="Source Sans Pro" panose="020B0503030403020204" pitchFamily="34" charset="0"/>
              <a:cs typeface="Verdana" panose="020B0604030504040204" pitchFamily="34" charset="0"/>
            </a:endParaRPr>
          </a:p>
        </p:txBody>
      </p:sp>
      <p:sp>
        <p:nvSpPr>
          <p:cNvPr id="34" name="Rectangle 33">
            <a:extLst>
              <a:ext uri="{FF2B5EF4-FFF2-40B4-BE49-F238E27FC236}">
                <a16:creationId xmlns:a16="http://schemas.microsoft.com/office/drawing/2014/main" xmlns="" id="{7AF730A9-3054-D84F-B20F-45E2CF11F23C}"/>
              </a:ext>
            </a:extLst>
          </p:cNvPr>
          <p:cNvSpPr/>
          <p:nvPr/>
        </p:nvSpPr>
        <p:spPr>
          <a:xfrm rot="10800000" flipV="1">
            <a:off x="345742" y="5934797"/>
            <a:ext cx="11500818" cy="574134"/>
          </a:xfrm>
          <a:prstGeom prst="rect">
            <a:avLst/>
          </a:prstGeom>
          <a:solidFill>
            <a:srgbClr val="0C359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ctr" anchorCtr="0" forceAA="0" compatLnSpc="1">
            <a:prstTxWarp prst="textNoShape">
              <a:avLst/>
            </a:prstTxWarp>
            <a:noAutofit/>
          </a:bodyPr>
          <a:lstStyle/>
          <a:p>
            <a:pPr marL="300355" marR="511809" algn="ctr">
              <a:lnSpc>
                <a:spcPct val="101600"/>
              </a:lnSpc>
            </a:pPr>
            <a:r>
              <a:rPr lang="ru-RU" sz="2000" dirty="0">
                <a:solidFill>
                  <a:schemeClr val="bg1"/>
                </a:solidFill>
                <a:latin typeface="Proxima Nova" panose="02000506030000020004" pitchFamily="2" charset="0"/>
                <a:cs typeface="Arial" panose="020B0604020202020204" pitchFamily="34" charset="0"/>
              </a:rPr>
              <a:t>Рост числа заявок с 2015 по 2019 гг. </a:t>
            </a:r>
          </a:p>
        </p:txBody>
      </p:sp>
      <p:sp>
        <p:nvSpPr>
          <p:cNvPr id="35" name="object 17">
            <a:extLst>
              <a:ext uri="{FF2B5EF4-FFF2-40B4-BE49-F238E27FC236}">
                <a16:creationId xmlns:a16="http://schemas.microsoft.com/office/drawing/2014/main" xmlns="" id="{AF04335C-F4B1-524F-B0E8-39E3DD72735A}"/>
              </a:ext>
            </a:extLst>
          </p:cNvPr>
          <p:cNvSpPr txBox="1"/>
          <p:nvPr/>
        </p:nvSpPr>
        <p:spPr>
          <a:xfrm rot="10800000" flipV="1">
            <a:off x="716112" y="5461765"/>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2015 г.</a:t>
            </a:r>
          </a:p>
        </p:txBody>
      </p:sp>
      <p:sp>
        <p:nvSpPr>
          <p:cNvPr id="36" name="object 17">
            <a:extLst>
              <a:ext uri="{FF2B5EF4-FFF2-40B4-BE49-F238E27FC236}">
                <a16:creationId xmlns:a16="http://schemas.microsoft.com/office/drawing/2014/main" xmlns="" id="{4CD49AF1-4A7A-C147-BF14-02C71FCFE848}"/>
              </a:ext>
            </a:extLst>
          </p:cNvPr>
          <p:cNvSpPr txBox="1"/>
          <p:nvPr/>
        </p:nvSpPr>
        <p:spPr>
          <a:xfrm rot="10800000" flipV="1">
            <a:off x="2945322" y="5469226"/>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2016 г.</a:t>
            </a:r>
          </a:p>
        </p:txBody>
      </p:sp>
      <p:sp>
        <p:nvSpPr>
          <p:cNvPr id="37" name="object 17">
            <a:extLst>
              <a:ext uri="{FF2B5EF4-FFF2-40B4-BE49-F238E27FC236}">
                <a16:creationId xmlns:a16="http://schemas.microsoft.com/office/drawing/2014/main" xmlns="" id="{11411234-6825-1043-9AF9-BE144C46A605}"/>
              </a:ext>
            </a:extLst>
          </p:cNvPr>
          <p:cNvSpPr txBox="1"/>
          <p:nvPr/>
        </p:nvSpPr>
        <p:spPr>
          <a:xfrm rot="10800000" flipV="1">
            <a:off x="5185498" y="5476687"/>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2017 г.</a:t>
            </a:r>
          </a:p>
        </p:txBody>
      </p:sp>
      <p:sp>
        <p:nvSpPr>
          <p:cNvPr id="38" name="object 17">
            <a:extLst>
              <a:ext uri="{FF2B5EF4-FFF2-40B4-BE49-F238E27FC236}">
                <a16:creationId xmlns:a16="http://schemas.microsoft.com/office/drawing/2014/main" xmlns="" id="{1C1339B0-3200-1141-811E-18A702A81D00}"/>
              </a:ext>
            </a:extLst>
          </p:cNvPr>
          <p:cNvSpPr txBox="1"/>
          <p:nvPr/>
        </p:nvSpPr>
        <p:spPr>
          <a:xfrm rot="10800000" flipV="1">
            <a:off x="7387837" y="5484148"/>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2018 г.</a:t>
            </a:r>
          </a:p>
        </p:txBody>
      </p:sp>
      <p:sp>
        <p:nvSpPr>
          <p:cNvPr id="39" name="object 17">
            <a:extLst>
              <a:ext uri="{FF2B5EF4-FFF2-40B4-BE49-F238E27FC236}">
                <a16:creationId xmlns:a16="http://schemas.microsoft.com/office/drawing/2014/main" xmlns="" id="{D9A270B1-D0B8-FD4A-AC1A-65F89E09E5B9}"/>
              </a:ext>
            </a:extLst>
          </p:cNvPr>
          <p:cNvSpPr txBox="1"/>
          <p:nvPr/>
        </p:nvSpPr>
        <p:spPr>
          <a:xfrm rot="10800000" flipV="1">
            <a:off x="9600465" y="5454304"/>
            <a:ext cx="1545979" cy="246221"/>
          </a:xfrm>
          <a:prstGeom prst="rect">
            <a:avLst/>
          </a:prstGeom>
        </p:spPr>
        <p:txBody>
          <a:bodyPr vert="horz" wrap="square" lIns="0" tIns="0" rIns="0" bIns="0" rtlCol="0">
            <a:spAutoFit/>
          </a:bodyPr>
          <a:lstStyle/>
          <a:p>
            <a:pPr marL="12700" lvl="0"/>
            <a:r>
              <a:rPr lang="ru-RU" sz="1600" dirty="0">
                <a:solidFill>
                  <a:srgbClr val="231F20"/>
                </a:solidFill>
                <a:latin typeface="Proxima Nova" panose="02000506030000020004" pitchFamily="2" charset="0"/>
                <a:cs typeface="Arial" panose="020B0604020202020204" pitchFamily="34" charset="0"/>
              </a:rPr>
              <a:t>2019 г.</a:t>
            </a:r>
          </a:p>
        </p:txBody>
      </p:sp>
      <p:sp>
        <p:nvSpPr>
          <p:cNvPr id="10" name="Oval 9">
            <a:extLst>
              <a:ext uri="{FF2B5EF4-FFF2-40B4-BE49-F238E27FC236}">
                <a16:creationId xmlns:a16="http://schemas.microsoft.com/office/drawing/2014/main" xmlns="" id="{15327FE0-A288-7B4F-AEC7-82F2B0FE6BB5}"/>
              </a:ext>
            </a:extLst>
          </p:cNvPr>
          <p:cNvSpPr/>
          <p:nvPr/>
        </p:nvSpPr>
        <p:spPr>
          <a:xfrm>
            <a:off x="1566889" y="4285368"/>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0" name="Oval 39">
            <a:extLst>
              <a:ext uri="{FF2B5EF4-FFF2-40B4-BE49-F238E27FC236}">
                <a16:creationId xmlns:a16="http://schemas.microsoft.com/office/drawing/2014/main" xmlns="" id="{742CEBB1-5E6C-B044-9BAC-8CA696E97563}"/>
              </a:ext>
            </a:extLst>
          </p:cNvPr>
          <p:cNvSpPr/>
          <p:nvPr/>
        </p:nvSpPr>
        <p:spPr>
          <a:xfrm>
            <a:off x="3810644" y="3761803"/>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1" name="Oval 40">
            <a:extLst>
              <a:ext uri="{FF2B5EF4-FFF2-40B4-BE49-F238E27FC236}">
                <a16:creationId xmlns:a16="http://schemas.microsoft.com/office/drawing/2014/main" xmlns="" id="{3BD8235B-056C-C342-98EB-382DB117B892}"/>
              </a:ext>
            </a:extLst>
          </p:cNvPr>
          <p:cNvSpPr/>
          <p:nvPr/>
        </p:nvSpPr>
        <p:spPr>
          <a:xfrm>
            <a:off x="6012648" y="2830395"/>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2" name="Oval 41">
            <a:extLst>
              <a:ext uri="{FF2B5EF4-FFF2-40B4-BE49-F238E27FC236}">
                <a16:creationId xmlns:a16="http://schemas.microsoft.com/office/drawing/2014/main" xmlns="" id="{2E4A5D44-0CB5-EE4C-ACD7-6BCB84C54CBF}"/>
              </a:ext>
            </a:extLst>
          </p:cNvPr>
          <p:cNvSpPr/>
          <p:nvPr/>
        </p:nvSpPr>
        <p:spPr>
          <a:xfrm>
            <a:off x="8239117" y="2678386"/>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43" name="Oval 42">
            <a:extLst>
              <a:ext uri="{FF2B5EF4-FFF2-40B4-BE49-F238E27FC236}">
                <a16:creationId xmlns:a16="http://schemas.microsoft.com/office/drawing/2014/main" xmlns="" id="{66D9FE38-58EA-264D-98F1-3BCBA47A4DA3}"/>
              </a:ext>
            </a:extLst>
          </p:cNvPr>
          <p:cNvSpPr/>
          <p:nvPr/>
        </p:nvSpPr>
        <p:spPr>
          <a:xfrm>
            <a:off x="10451000" y="2008762"/>
            <a:ext cx="166703" cy="1667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cxnSp>
        <p:nvCxnSpPr>
          <p:cNvPr id="44" name="Straight Connector 43">
            <a:extLst>
              <a:ext uri="{FF2B5EF4-FFF2-40B4-BE49-F238E27FC236}">
                <a16:creationId xmlns:a16="http://schemas.microsoft.com/office/drawing/2014/main" xmlns="" id="{F84466C5-4F8C-3344-A12A-31FD736F64BF}"/>
              </a:ext>
            </a:extLst>
          </p:cNvPr>
          <p:cNvCxnSpPr>
            <a:cxnSpLocks/>
            <a:endCxn id="42" idx="2"/>
          </p:cNvCxnSpPr>
          <p:nvPr/>
        </p:nvCxnSpPr>
        <p:spPr>
          <a:xfrm flipH="1">
            <a:off x="8239117" y="2089058"/>
            <a:ext cx="2290336" cy="67268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F68443CD-1D30-6344-A739-A8A38061671D}"/>
              </a:ext>
            </a:extLst>
          </p:cNvPr>
          <p:cNvCxnSpPr>
            <a:cxnSpLocks/>
          </p:cNvCxnSpPr>
          <p:nvPr/>
        </p:nvCxnSpPr>
        <p:spPr>
          <a:xfrm flipH="1">
            <a:off x="6157835" y="2748500"/>
            <a:ext cx="2128596" cy="15986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5F07D2FD-D013-674A-A800-8A5941386451}"/>
              </a:ext>
            </a:extLst>
          </p:cNvPr>
          <p:cNvCxnSpPr>
            <a:cxnSpLocks/>
            <a:stCxn id="41" idx="2"/>
          </p:cNvCxnSpPr>
          <p:nvPr/>
        </p:nvCxnSpPr>
        <p:spPr>
          <a:xfrm flipH="1">
            <a:off x="3867574" y="2913747"/>
            <a:ext cx="2145074" cy="923244"/>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AB8C1243-F601-AD46-91BB-A82FB8F73B37}"/>
              </a:ext>
            </a:extLst>
          </p:cNvPr>
          <p:cNvCxnSpPr>
            <a:cxnSpLocks/>
          </p:cNvCxnSpPr>
          <p:nvPr/>
        </p:nvCxnSpPr>
        <p:spPr>
          <a:xfrm flipH="1">
            <a:off x="1690560" y="3843088"/>
            <a:ext cx="2159004" cy="52025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riangle 56">
            <a:extLst>
              <a:ext uri="{FF2B5EF4-FFF2-40B4-BE49-F238E27FC236}">
                <a16:creationId xmlns:a16="http://schemas.microsoft.com/office/drawing/2014/main" xmlns="" id="{6829D5F7-501B-AC4E-A196-47554B4C700F}"/>
              </a:ext>
            </a:extLst>
          </p:cNvPr>
          <p:cNvSpPr/>
          <p:nvPr/>
        </p:nvSpPr>
        <p:spPr>
          <a:xfrm>
            <a:off x="11308080" y="6065520"/>
            <a:ext cx="284480" cy="24524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
        <p:nvSpPr>
          <p:cNvPr id="58" name="Triangle 57">
            <a:extLst>
              <a:ext uri="{FF2B5EF4-FFF2-40B4-BE49-F238E27FC236}">
                <a16:creationId xmlns:a16="http://schemas.microsoft.com/office/drawing/2014/main" xmlns="" id="{F47CA2D8-8BB0-FA49-881F-283500B0885C}"/>
              </a:ext>
            </a:extLst>
          </p:cNvPr>
          <p:cNvSpPr/>
          <p:nvPr/>
        </p:nvSpPr>
        <p:spPr>
          <a:xfrm>
            <a:off x="551384" y="6065520"/>
            <a:ext cx="284480" cy="24524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Proxima Nova" panose="02000506030000020004" pitchFamily="2" charset="0"/>
            </a:endParaRPr>
          </a:p>
        </p:txBody>
      </p:sp>
    </p:spTree>
    <p:extLst>
      <p:ext uri="{BB962C8B-B14F-4D97-AF65-F5344CB8AC3E}">
        <p14:creationId xmlns:p14="http://schemas.microsoft.com/office/powerpoint/2010/main" val="8750027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3242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6391</TotalTime>
  <Words>544</Words>
  <Application>Microsoft Office PowerPoint</Application>
  <PresentationFormat>Произвольный</PresentationFormat>
  <Paragraphs>183</Paragraphs>
  <Slides>19</Slides>
  <Notes>10</Notes>
  <HiddenSlides>0</HiddenSlides>
  <MMClips>0</MMClips>
  <ScaleCrop>false</ScaleCrop>
  <HeadingPairs>
    <vt:vector size="6" baseType="variant">
      <vt:variant>
        <vt:lpstr>Использованные шрифты</vt:lpstr>
      </vt:variant>
      <vt:variant>
        <vt:i4>12</vt:i4>
      </vt:variant>
      <vt:variant>
        <vt:lpstr>Тема</vt:lpstr>
      </vt:variant>
      <vt:variant>
        <vt:i4>1</vt:i4>
      </vt:variant>
      <vt:variant>
        <vt:lpstr>Заголовки слайдов</vt:lpstr>
      </vt:variant>
      <vt:variant>
        <vt:i4>19</vt:i4>
      </vt:variant>
    </vt:vector>
  </HeadingPairs>
  <TitlesOfParts>
    <vt:vector size="32" baseType="lpstr">
      <vt:lpstr>Arial</vt:lpstr>
      <vt:lpstr>Proxima Nova Semibold</vt:lpstr>
      <vt:lpstr>Verdana</vt:lpstr>
      <vt:lpstr>Proxima Nova Light</vt:lpstr>
      <vt:lpstr>Source Sans Pro</vt:lpstr>
      <vt:lpstr>Wingdings</vt:lpstr>
      <vt:lpstr>Times New Roman</vt:lpstr>
      <vt:lpstr>Calibri</vt:lpstr>
      <vt:lpstr>Helvetica Neue Thin</vt:lpstr>
      <vt:lpstr>Proxima Nova</vt:lpstr>
      <vt:lpstr>Microsoft Sans Serif</vt:lpstr>
      <vt:lpstr>Helvetica Neue</vt:lpstr>
      <vt:lpstr>Тема Office</vt:lpstr>
      <vt:lpstr>Презентация PowerPoint</vt:lpstr>
      <vt:lpstr>НАЦИОНАЛЬНАЯ СИСТЕМА КАЧЕСТВА</vt:lpstr>
      <vt:lpstr>НАША МИССИЯ</vt:lpstr>
      <vt:lpstr>ЦЕЛИ РОСКАЧЕСТВА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Traryakova</dc:creator>
  <cp:lastModifiedBy>Degtyarev_FL</cp:lastModifiedBy>
  <cp:revision>241</cp:revision>
  <cp:lastPrinted>2019-08-14T14:29:37Z</cp:lastPrinted>
  <dcterms:created xsi:type="dcterms:W3CDTF">2017-07-17T13:02:26Z</dcterms:created>
  <dcterms:modified xsi:type="dcterms:W3CDTF">2019-12-06T05:03:53Z</dcterms:modified>
</cp:coreProperties>
</file>